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  <p:sldMasterId id="2147483720" r:id="rId2"/>
  </p:sldMasterIdLst>
  <p:notesMasterIdLst>
    <p:notesMasterId r:id="rId25"/>
  </p:notesMasterIdLst>
  <p:handoutMasterIdLst>
    <p:handoutMasterId r:id="rId26"/>
  </p:handoutMasterIdLst>
  <p:sldIdLst>
    <p:sldId id="271" r:id="rId3"/>
    <p:sldId id="294" r:id="rId4"/>
    <p:sldId id="283" r:id="rId5"/>
    <p:sldId id="315" r:id="rId6"/>
    <p:sldId id="316" r:id="rId7"/>
    <p:sldId id="345" r:id="rId8"/>
    <p:sldId id="318" r:id="rId9"/>
    <p:sldId id="319" r:id="rId10"/>
    <p:sldId id="337" r:id="rId11"/>
    <p:sldId id="348" r:id="rId12"/>
    <p:sldId id="332" r:id="rId13"/>
    <p:sldId id="349" r:id="rId14"/>
    <p:sldId id="325" r:id="rId15"/>
    <p:sldId id="339" r:id="rId16"/>
    <p:sldId id="326" r:id="rId17"/>
    <p:sldId id="327" r:id="rId18"/>
    <p:sldId id="351" r:id="rId19"/>
    <p:sldId id="328" r:id="rId20"/>
    <p:sldId id="350" r:id="rId21"/>
    <p:sldId id="329" r:id="rId22"/>
    <p:sldId id="330" r:id="rId23"/>
    <p:sldId id="336" r:id="rId24"/>
  </p:sldIdLst>
  <p:sldSz cx="12192000" cy="6858000"/>
  <p:notesSz cx="6797675" cy="987266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EFE"/>
    <a:srgbClr val="0066FF"/>
    <a:srgbClr val="1D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eminis stilius 1 – paryškinima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inis stilius 1 – paryškinima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eminis stilius 1 – paryškinima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Vidutinis stilius 4 – paryškinima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75DCB02-9BB8-47FD-8907-85C794F793BA}" styleName="Teminis stilius 1 – paryškinima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56"/>
    <p:restoredTop sz="94394" autoAdjust="0"/>
  </p:normalViewPr>
  <p:slideViewPr>
    <p:cSldViewPr snapToGrid="0" snapToObjects="1">
      <p:cViewPr varScale="1">
        <p:scale>
          <a:sx n="104" d="100"/>
          <a:sy n="104" d="100"/>
        </p:scale>
        <p:origin x="135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finansai\Documents\BIUD&#381;ETAI%20IR%20APYASKAITOS\APYSKAITOS\2021%20ATASKAITA\NTM-diagr.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nansai\Documents\BIUD&#381;ETAI%20IR%20APYASKAITOS\APYSKAITOS\2022%20ATASKAITA\Knyga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041001668755598E-2"/>
          <c:y val="0.34269512988528789"/>
          <c:w val="0.82851300481259182"/>
          <c:h val="0.65437716837119497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7029491733785777"/>
                  <c:y val="-0.1136195186443496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Mokesčiai ir pajamos; 30023,4 </a:t>
                    </a:r>
                    <a:r>
                      <a:rPr lang="en-US" dirty="0" err="1"/>
                      <a:t>tūkst.eur</a:t>
                    </a:r>
                    <a:r>
                      <a:rPr lang="en-US" dirty="0"/>
                      <a:t>; </a:t>
                    </a:r>
                  </a:p>
                  <a:p>
                    <a:r>
                      <a:rPr lang="en-US" dirty="0"/>
                      <a:t>57%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06B-4264-AA41-9C9086816462}"/>
                </c:ext>
              </c:extLst>
            </c:dLbl>
            <c:dLbl>
              <c:idx val="1"/>
              <c:layout>
                <c:manualLayout>
                  <c:x val="0.26184392561072495"/>
                  <c:y val="4.0685431562433969E-2"/>
                </c:manualLayout>
              </c:layout>
              <c:tx>
                <c:rich>
                  <a:bodyPr/>
                  <a:lstStyle/>
                  <a:p>
                    <a:r>
                      <a:rPr lang="lt-LT" dirty="0"/>
                      <a:t>Dotacijos iš valstybės biudžeto; 20521,3 </a:t>
                    </a:r>
                    <a:r>
                      <a:rPr lang="lt-LT" dirty="0" err="1"/>
                      <a:t>tūkst.eur</a:t>
                    </a:r>
                    <a:r>
                      <a:rPr lang="lt-LT" dirty="0"/>
                      <a:t>;</a:t>
                    </a:r>
                  </a:p>
                  <a:p>
                    <a:r>
                      <a:rPr lang="lt-LT" dirty="0"/>
                      <a:t> 39%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06B-4264-AA41-9C908681646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s-ES" dirty="0"/>
                      <a:t>ES finansinės paramos lėšos; 655,9 tūkst.eur; </a:t>
                    </a:r>
                  </a:p>
                  <a:p>
                    <a:r>
                      <a:rPr lang="es-ES" dirty="0"/>
                      <a:t>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06B-4264-AA41-9C9086816462}"/>
                </c:ext>
              </c:extLst>
            </c:dLbl>
            <c:dLbl>
              <c:idx val="3"/>
              <c:layout>
                <c:manualLayout>
                  <c:x val="0.17880965995940726"/>
                  <c:y val="-7.736094519799902E-2"/>
                </c:manualLayout>
              </c:layout>
              <c:tx>
                <c:rich>
                  <a:bodyPr/>
                  <a:lstStyle/>
                  <a:p>
                    <a:r>
                      <a:rPr lang="lt-LT" dirty="0"/>
                      <a:t>Metų pradžios lėšų likutis; 1639,8 </a:t>
                    </a:r>
                    <a:r>
                      <a:rPr lang="lt-LT" dirty="0" err="1"/>
                      <a:t>tūkst.eur</a:t>
                    </a:r>
                    <a:r>
                      <a:rPr lang="lt-LT" dirty="0"/>
                      <a:t>;</a:t>
                    </a:r>
                  </a:p>
                  <a:p>
                    <a:r>
                      <a:rPr lang="lt-LT" dirty="0"/>
                      <a:t> 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06B-4264-AA41-9C9086816462}"/>
                </c:ext>
              </c:extLst>
            </c:dLbl>
            <c:dLbl>
              <c:idx val="4"/>
              <c:layout>
                <c:manualLayout>
                  <c:x val="-6.5184507509400136E-2"/>
                  <c:y val="-0.2348536071478427"/>
                </c:manualLayout>
              </c:layout>
              <c:tx>
                <c:rich>
                  <a:bodyPr/>
                  <a:lstStyle/>
                  <a:p>
                    <a:r>
                      <a:rPr lang="lt-LT" dirty="0"/>
                      <a:t>Skolintos lėšos</a:t>
                    </a:r>
                  </a:p>
                  <a:p>
                    <a:r>
                      <a:rPr lang="lt-LT" dirty="0"/>
                      <a:t>32,4 </a:t>
                    </a:r>
                    <a:r>
                      <a:rPr lang="lt-LT" dirty="0" err="1"/>
                      <a:t>tūkst.eur</a:t>
                    </a:r>
                    <a:r>
                      <a:rPr lang="lt-LT" dirty="0"/>
                      <a:t>;</a:t>
                    </a:r>
                  </a:p>
                  <a:p>
                    <a:r>
                      <a:rPr lang="lt-LT" dirty="0"/>
                      <a:t>0,06%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06B-4264-AA41-9C90868164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lt-L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Lapas1!$B$4:$B$8</c:f>
              <c:strCache>
                <c:ptCount val="5"/>
                <c:pt idx="0">
                  <c:v>Mokesčiai ir pajamos</c:v>
                </c:pt>
                <c:pt idx="1">
                  <c:v>Dotacijos iš valstybės biudžeto</c:v>
                </c:pt>
                <c:pt idx="2">
                  <c:v>ES finansinės paramos lėšos</c:v>
                </c:pt>
                <c:pt idx="3">
                  <c:v>Metų pradžios lėšų likutis</c:v>
                </c:pt>
                <c:pt idx="4">
                  <c:v>Skolintos lėšos</c:v>
                </c:pt>
              </c:strCache>
            </c:strRef>
          </c:cat>
          <c:val>
            <c:numRef>
              <c:f>Lapas1!$C$4:$C$8</c:f>
              <c:numCache>
                <c:formatCode>General</c:formatCode>
                <c:ptCount val="5"/>
                <c:pt idx="0">
                  <c:v>30023.4</c:v>
                </c:pt>
                <c:pt idx="1">
                  <c:v>20521.3</c:v>
                </c:pt>
                <c:pt idx="2">
                  <c:v>655.9</c:v>
                </c:pt>
                <c:pt idx="3">
                  <c:v>1639.8</c:v>
                </c:pt>
                <c:pt idx="4">
                  <c:v>32.4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6B-4264-AA41-9C9086816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b="1"/>
      </a:pPr>
      <a:endParaRPr lang="lt-L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rgbClr val="8BC145">
            <a:lumMod val="20000"/>
            <a:lumOff val="80000"/>
          </a:srgbClr>
        </a:solidFill>
        <a:ln>
          <a:noFill/>
        </a:ln>
        <a:effectLst/>
        <a:sp3d/>
      </c:spPr>
    </c:sideWall>
    <c:backWall>
      <c:thickness val="0"/>
      <c:spPr>
        <a:solidFill>
          <a:srgbClr val="8BC145">
            <a:lumMod val="20000"/>
            <a:lumOff val="80000"/>
          </a:srgb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247594050743664E-2"/>
          <c:y val="2.5428331875182269E-2"/>
          <c:w val="0.92075240594925634"/>
          <c:h val="0.890320428696412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Lapas1!$C$4:$C$8</c:f>
              <c:strCache>
                <c:ptCount val="5"/>
                <c:pt idx="0">
                  <c:v>15810,3</c:v>
                </c:pt>
                <c:pt idx="1">
                  <c:v>16777,8</c:v>
                </c:pt>
                <c:pt idx="2">
                  <c:v>16555,2</c:v>
                </c:pt>
                <c:pt idx="3">
                  <c:v>20638,9</c:v>
                </c:pt>
                <c:pt idx="4">
                  <c:v>25007,5</c:v>
                </c:pt>
              </c:strCache>
            </c:strRef>
          </c:tx>
          <c:spPr>
            <a:solidFill>
              <a:srgbClr val="F19D19">
                <a:lumMod val="60000"/>
                <a:lumOff val="40000"/>
              </a:srgb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F19D19">
                  <a:lumMod val="75000"/>
                </a:srgb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 contourW="9525">
                <a:contourClr>
                  <a:schemeClr val="accent1">
                    <a:shade val="9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9D1-4024-8D43-C5F9C5F8843B}"/>
              </c:ext>
            </c:extLst>
          </c:dPt>
          <c:dLbls>
            <c:dLbl>
              <c:idx val="0"/>
              <c:layout>
                <c:manualLayout>
                  <c:x val="0"/>
                  <c:y val="-0.29629629629629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D1-4024-8D43-C5F9C5F8843B}"/>
                </c:ext>
              </c:extLst>
            </c:dLbl>
            <c:dLbl>
              <c:idx val="1"/>
              <c:layout>
                <c:manualLayout>
                  <c:x val="-2.7777777777777779E-3"/>
                  <c:y val="-0.34259259259259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D1-4024-8D43-C5F9C5F8843B}"/>
                </c:ext>
              </c:extLst>
            </c:dLbl>
            <c:dLbl>
              <c:idx val="2"/>
              <c:layout>
                <c:manualLayout>
                  <c:x val="3.3333333333333333E-2"/>
                  <c:y val="-0.32870370370370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D1-4024-8D43-C5F9C5F8843B}"/>
                </c:ext>
              </c:extLst>
            </c:dLbl>
            <c:dLbl>
              <c:idx val="3"/>
              <c:layout>
                <c:manualLayout>
                  <c:x val="1.9444444444444445E-2"/>
                  <c:y val="-0.32870370370370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D1-4024-8D43-C5F9C5F8843B}"/>
                </c:ext>
              </c:extLst>
            </c:dLbl>
            <c:dLbl>
              <c:idx val="4"/>
              <c:layout>
                <c:manualLayout>
                  <c:x val="1.6666666666666666E-2"/>
                  <c:y val="-0.40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D1-4024-8D43-C5F9C5F884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Lapas1!$B$4:$B$8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Lapas1!$C$4:$C$8</c:f>
              <c:numCache>
                <c:formatCode>General</c:formatCode>
                <c:ptCount val="5"/>
                <c:pt idx="0">
                  <c:v>15810.3</c:v>
                </c:pt>
                <c:pt idx="1">
                  <c:v>16777.8</c:v>
                </c:pt>
                <c:pt idx="2">
                  <c:v>16555.2</c:v>
                </c:pt>
                <c:pt idx="3">
                  <c:v>20638.900000000001</c:v>
                </c:pt>
                <c:pt idx="4">
                  <c:v>25007.5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D1-4024-8D43-C5F9C5F88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91390208"/>
        <c:axId val="137256256"/>
        <c:axId val="0"/>
      </c:bar3DChart>
      <c:catAx>
        <c:axId val="19139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37256256"/>
        <c:crosses val="autoZero"/>
        <c:auto val="1"/>
        <c:lblAlgn val="ctr"/>
        <c:lblOffset val="100"/>
        <c:noMultiLvlLbl val="0"/>
      </c:catAx>
      <c:valAx>
        <c:axId val="1372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8BC145">
                  <a:lumMod val="20000"/>
                  <a:lumOff val="8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9139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rgbClr val="E0773C">
            <a:lumMod val="20000"/>
            <a:lumOff val="80000"/>
          </a:srgbClr>
        </a:solidFill>
      </c:spPr>
    </c:sideWall>
    <c:backWall>
      <c:thickness val="0"/>
      <c:spPr>
        <a:solidFill>
          <a:srgbClr val="E0773C">
            <a:lumMod val="20000"/>
            <a:lumOff val="80000"/>
          </a:srgbClr>
        </a:solidFill>
        <a:ln w="25400" cap="flat" cmpd="sng" algn="ctr">
          <a:solidFill>
            <a:schemeClr val="accent6"/>
          </a:solidFill>
          <a:prstDash val="solid"/>
        </a:ln>
        <a:effectLst/>
      </c:spPr>
    </c:backWall>
    <c:plotArea>
      <c:layout/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62840576"/>
        <c:axId val="201239360"/>
        <c:axId val="0"/>
      </c:bar3DChart>
      <c:catAx>
        <c:axId val="16284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t-LT"/>
          </a:p>
        </c:txPr>
        <c:crossAx val="201239360"/>
        <c:crosses val="autoZero"/>
        <c:auto val="1"/>
        <c:lblAlgn val="ctr"/>
        <c:lblOffset val="100"/>
        <c:noMultiLvlLbl val="0"/>
      </c:catAx>
      <c:valAx>
        <c:axId val="201239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840576"/>
        <c:crosses val="autoZero"/>
        <c:crossBetween val="between"/>
      </c:valAx>
      <c:spPr>
        <a:solidFill>
          <a:srgbClr val="E0773C">
            <a:lumMod val="20000"/>
            <a:lumOff val="80000"/>
          </a:srgbClr>
        </a:solidFill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rgbClr val="36AFCE">
            <a:lumMod val="20000"/>
            <a:lumOff val="80000"/>
          </a:srgbClr>
        </a:solidFill>
        <a:ln>
          <a:noFill/>
        </a:ln>
        <a:effectLst/>
        <a:sp3d/>
      </c:spPr>
    </c:sideWall>
    <c:backWall>
      <c:thickness val="0"/>
      <c:spPr>
        <a:solidFill>
          <a:srgbClr val="36AFCE">
            <a:lumMod val="20000"/>
            <a:lumOff val="80000"/>
          </a:srgb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247594050743664E-2"/>
          <c:y val="2.5428331875182269E-2"/>
          <c:w val="0.92075240594925634"/>
          <c:h val="0.890320428696412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Lapas1!$C$4:$C$8</c:f>
              <c:strCache>
                <c:ptCount val="5"/>
                <c:pt idx="0">
                  <c:v>267,9</c:v>
                </c:pt>
                <c:pt idx="1">
                  <c:v>262,9</c:v>
                </c:pt>
                <c:pt idx="2">
                  <c:v>289,6</c:v>
                </c:pt>
                <c:pt idx="3">
                  <c:v>322,7</c:v>
                </c:pt>
                <c:pt idx="4">
                  <c:v>337,5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 contourW="9525">
                <a:contourClr>
                  <a:schemeClr val="accent1">
                    <a:shade val="9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C21-4F8B-B7F8-B61CE29E0052}"/>
              </c:ext>
            </c:extLst>
          </c:dPt>
          <c:dLbls>
            <c:dLbl>
              <c:idx val="0"/>
              <c:layout>
                <c:manualLayout>
                  <c:x val="0"/>
                  <c:y val="-0.29629629629629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21-4F8B-B7F8-B61CE29E0052}"/>
                </c:ext>
              </c:extLst>
            </c:dLbl>
            <c:dLbl>
              <c:idx val="1"/>
              <c:layout>
                <c:manualLayout>
                  <c:x val="-2.7777777777777779E-3"/>
                  <c:y val="-0.34259259259259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21-4F8B-B7F8-B61CE29E0052}"/>
                </c:ext>
              </c:extLst>
            </c:dLbl>
            <c:dLbl>
              <c:idx val="2"/>
              <c:layout>
                <c:manualLayout>
                  <c:x val="3.3333333333333333E-2"/>
                  <c:y val="-0.32870370370370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21-4F8B-B7F8-B61CE29E0052}"/>
                </c:ext>
              </c:extLst>
            </c:dLbl>
            <c:dLbl>
              <c:idx val="3"/>
              <c:layout>
                <c:manualLayout>
                  <c:x val="1.9444444444444445E-2"/>
                  <c:y val="-0.32870370370370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21-4F8B-B7F8-B61CE29E0052}"/>
                </c:ext>
              </c:extLst>
            </c:dLbl>
            <c:dLbl>
              <c:idx val="4"/>
              <c:layout>
                <c:manualLayout>
                  <c:x val="1.6666666666666666E-2"/>
                  <c:y val="-0.40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21-4F8B-B7F8-B61CE29E00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Lapas1!$B$4:$B$8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Lapas1!$C$4:$C$8</c:f>
              <c:numCache>
                <c:formatCode>General</c:formatCode>
                <c:ptCount val="5"/>
                <c:pt idx="0">
                  <c:v>267.89999999999998</c:v>
                </c:pt>
                <c:pt idx="1">
                  <c:v>262.89999999999998</c:v>
                </c:pt>
                <c:pt idx="2">
                  <c:v>289.60000000000002</c:v>
                </c:pt>
                <c:pt idx="3">
                  <c:v>322.7</c:v>
                </c:pt>
                <c:pt idx="4">
                  <c:v>337.5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21-4F8B-B7F8-B61CE29E0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91390208"/>
        <c:axId val="137256256"/>
        <c:axId val="0"/>
      </c:bar3DChart>
      <c:catAx>
        <c:axId val="19139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37256256"/>
        <c:crosses val="autoZero"/>
        <c:auto val="1"/>
        <c:lblAlgn val="ctr"/>
        <c:lblOffset val="100"/>
        <c:noMultiLvlLbl val="0"/>
      </c:catAx>
      <c:valAx>
        <c:axId val="1372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9139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rgbClr val="F19D19">
            <a:lumMod val="20000"/>
            <a:lumOff val="80000"/>
          </a:srgbClr>
        </a:solidFill>
        <a:ln>
          <a:noFill/>
        </a:ln>
        <a:effectLst/>
        <a:sp3d/>
      </c:spPr>
    </c:sideWall>
    <c:backWall>
      <c:thickness val="0"/>
      <c:spPr>
        <a:solidFill>
          <a:srgbClr val="F19D19">
            <a:lumMod val="20000"/>
            <a:lumOff val="80000"/>
          </a:srgb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247594050743664E-2"/>
          <c:y val="2.5428331875182269E-2"/>
          <c:w val="0.92075248481470362"/>
          <c:h val="0.8570325485653028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Lapas1!$C$4:$C$8</c:f>
              <c:strCache>
                <c:ptCount val="5"/>
                <c:pt idx="0">
                  <c:v>672,1</c:v>
                </c:pt>
                <c:pt idx="1">
                  <c:v>779,3</c:v>
                </c:pt>
                <c:pt idx="2">
                  <c:v>632,2</c:v>
                </c:pt>
                <c:pt idx="3">
                  <c:v>642,5</c:v>
                </c:pt>
                <c:pt idx="4">
                  <c:v>627,8</c:v>
                </c:pt>
              </c:strCache>
            </c:strRef>
          </c:tx>
          <c:spPr>
            <a:solidFill>
              <a:srgbClr val="8BC145">
                <a:lumMod val="40000"/>
                <a:lumOff val="60000"/>
              </a:srgb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8BC145">
                  <a:lumMod val="75000"/>
                </a:srgb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 contourW="9525">
                <a:contourClr>
                  <a:schemeClr val="accent1">
                    <a:shade val="9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372-47A2-A282-5EC71079DBA9}"/>
              </c:ext>
            </c:extLst>
          </c:dPt>
          <c:dLbls>
            <c:dLbl>
              <c:idx val="0"/>
              <c:layout>
                <c:manualLayout>
                  <c:x val="0"/>
                  <c:y val="-0.29629629629629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72-47A2-A282-5EC71079DBA9}"/>
                </c:ext>
              </c:extLst>
            </c:dLbl>
            <c:dLbl>
              <c:idx val="1"/>
              <c:layout>
                <c:manualLayout>
                  <c:x val="-2.7777777777777779E-3"/>
                  <c:y val="-0.34259259259259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72-47A2-A282-5EC71079DBA9}"/>
                </c:ext>
              </c:extLst>
            </c:dLbl>
            <c:dLbl>
              <c:idx val="2"/>
              <c:layout>
                <c:manualLayout>
                  <c:x val="3.3333333333333333E-2"/>
                  <c:y val="-0.32870370370370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72-47A2-A282-5EC71079DBA9}"/>
                </c:ext>
              </c:extLst>
            </c:dLbl>
            <c:dLbl>
              <c:idx val="3"/>
              <c:layout>
                <c:manualLayout>
                  <c:x val="1.9444444444444445E-2"/>
                  <c:y val="-0.32870370370370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72-47A2-A282-5EC71079DBA9}"/>
                </c:ext>
              </c:extLst>
            </c:dLbl>
            <c:dLbl>
              <c:idx val="4"/>
              <c:layout>
                <c:manualLayout>
                  <c:x val="1.6666666666666666E-2"/>
                  <c:y val="-0.40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72-47A2-A282-5EC71079DB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Lapas1!$B$4:$B$8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Lapas1!$C$4:$C$8</c:f>
              <c:numCache>
                <c:formatCode>General</c:formatCode>
                <c:ptCount val="5"/>
                <c:pt idx="0">
                  <c:v>672.1</c:v>
                </c:pt>
                <c:pt idx="1">
                  <c:v>779.3</c:v>
                </c:pt>
                <c:pt idx="2">
                  <c:v>632.20000000000005</c:v>
                </c:pt>
                <c:pt idx="3">
                  <c:v>642.5</c:v>
                </c:pt>
                <c:pt idx="4">
                  <c:v>627.79999999999995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72-47A2-A282-5EC71079D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91390208"/>
        <c:axId val="137256256"/>
        <c:axId val="0"/>
      </c:bar3DChart>
      <c:catAx>
        <c:axId val="19139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37256256"/>
        <c:crosses val="autoZero"/>
        <c:auto val="1"/>
        <c:lblAlgn val="ctr"/>
        <c:lblOffset val="100"/>
        <c:noMultiLvlLbl val="0"/>
      </c:catAx>
      <c:valAx>
        <c:axId val="1372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19139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5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progr.!$C$4</c:f>
              <c:strCache>
                <c:ptCount val="1"/>
                <c:pt idx="0">
                  <c:v>2021m. įvykdymas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9794980558501239E-2"/>
                  <c:y val="-2.64741275571600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6707,6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15F-40B0-A73E-BB852B1D6F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progr.!$B$5:$B$11</c:f>
              <c:strCache>
                <c:ptCount val="7"/>
                <c:pt idx="1">
                  <c:v>1. Savivaldybės funkcijų įgyvendinimas ir valdymas</c:v>
                </c:pt>
                <c:pt idx="2">
                  <c:v>2. Ugdymo kokybės ir mokymosi aplinkos užtikrinimas</c:v>
                </c:pt>
                <c:pt idx="3">
                  <c:v>3. Kultūros, sporto bendruomenės ir vaikų ir jaunimo gyvenimo aktyvinimo programa</c:v>
                </c:pt>
                <c:pt idx="4">
                  <c:v>4. Socialinės paramos ir sveikatos apsaugos paslaugų kokybės gerinimas</c:v>
                </c:pt>
                <c:pt idx="5">
                  <c:v>5. Rajono infrastruktūros objektų priežiūra, plėtra ir modernizavimas</c:v>
                </c:pt>
                <c:pt idx="6">
                  <c:v>6. Kaimo plėtros, aplinkos apsaugos ir verslo skatinimas</c:v>
                </c:pt>
              </c:strCache>
            </c:strRef>
          </c:cat>
          <c:val>
            <c:numRef>
              <c:f>progr.!$C$5:$C$11</c:f>
              <c:numCache>
                <c:formatCode>0.0</c:formatCode>
                <c:ptCount val="7"/>
                <c:pt idx="1">
                  <c:v>6707.6319999999996</c:v>
                </c:pt>
                <c:pt idx="2">
                  <c:v>16463.099999999999</c:v>
                </c:pt>
                <c:pt idx="3">
                  <c:v>3229.703</c:v>
                </c:pt>
                <c:pt idx="4">
                  <c:v>7692.2569999999996</c:v>
                </c:pt>
                <c:pt idx="5">
                  <c:v>4965.9070000000002</c:v>
                </c:pt>
                <c:pt idx="6">
                  <c:v>2612.3820000000001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5F-40B0-A73E-BB852B1D6FAF}"/>
            </c:ext>
          </c:extLst>
        </c:ser>
        <c:ser>
          <c:idx val="1"/>
          <c:order val="1"/>
          <c:tx>
            <c:strRef>
              <c:f>progr.!$D$4</c:f>
              <c:strCache>
                <c:ptCount val="1"/>
                <c:pt idx="0">
                  <c:v>2022 m. įvykdymas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4036762106751451E-2"/>
                  <c:y val="-1.9253910950661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5F-40B0-A73E-BB852B1D6F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progr.!$B$5:$B$11</c:f>
              <c:strCache>
                <c:ptCount val="7"/>
                <c:pt idx="1">
                  <c:v>1. Savivaldybės funkcijų įgyvendinimas ir valdymas</c:v>
                </c:pt>
                <c:pt idx="2">
                  <c:v>2. Ugdymo kokybės ir mokymosi aplinkos užtikrinimas</c:v>
                </c:pt>
                <c:pt idx="3">
                  <c:v>3. Kultūros, sporto bendruomenės ir vaikų ir jaunimo gyvenimo aktyvinimo programa</c:v>
                </c:pt>
                <c:pt idx="4">
                  <c:v>4. Socialinės paramos ir sveikatos apsaugos paslaugų kokybės gerinimas</c:v>
                </c:pt>
                <c:pt idx="5">
                  <c:v>5. Rajono infrastruktūros objektų priežiūra, plėtra ir modernizavimas</c:v>
                </c:pt>
                <c:pt idx="6">
                  <c:v>6. Kaimo plėtros, aplinkos apsaugos ir verslo skatinimas</c:v>
                </c:pt>
              </c:strCache>
            </c:strRef>
          </c:cat>
          <c:val>
            <c:numRef>
              <c:f>progr.!$D$5:$D$11</c:f>
              <c:numCache>
                <c:formatCode>0.0</c:formatCode>
                <c:ptCount val="7"/>
                <c:pt idx="1">
                  <c:v>6712.8</c:v>
                </c:pt>
                <c:pt idx="2">
                  <c:v>18580.099999999999</c:v>
                </c:pt>
                <c:pt idx="3">
                  <c:v>3862.5</c:v>
                </c:pt>
                <c:pt idx="4">
                  <c:v>9952.4</c:v>
                </c:pt>
                <c:pt idx="5">
                  <c:v>8264.2000000000007</c:v>
                </c:pt>
                <c:pt idx="6">
                  <c:v>3086.9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5F-40B0-A73E-BB852B1D6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3635072"/>
        <c:axId val="197315392"/>
        <c:axId val="0"/>
      </c:bar3DChart>
      <c:catAx>
        <c:axId val="13635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7315392"/>
        <c:crosses val="autoZero"/>
        <c:auto val="1"/>
        <c:lblAlgn val="ctr"/>
        <c:lblOffset val="100"/>
        <c:noMultiLvlLbl val="0"/>
      </c:catAx>
      <c:valAx>
        <c:axId val="1973153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36350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2021 m. </a:t>
            </a:r>
            <a:r>
              <a:rPr lang="en-US" dirty="0" err="1"/>
              <a:t>įvykdymas</a:t>
            </a:r>
            <a:r>
              <a:rPr lang="lt-LT" dirty="0"/>
              <a:t> pagal</a:t>
            </a:r>
            <a:r>
              <a:rPr lang="lt-LT" baseline="0" dirty="0"/>
              <a:t> išlaidų </a:t>
            </a:r>
            <a:r>
              <a:rPr lang="lt-LT" baseline="0" dirty="0" err="1"/>
              <a:t>strtaipsnius</a:t>
            </a:r>
            <a:endParaRPr lang="en-US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577828150964451E-2"/>
          <c:y val="0.18121410728401957"/>
          <c:w val="0.55106695458081589"/>
          <c:h val="0.7244925394171323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1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IŠLAIDŲ Struktūra</a:t>
            </a:r>
            <a:r>
              <a:rPr lang="lt-LT" sz="2400" i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pagal ekonominės klasifikacijos straipsnius</a:t>
            </a:r>
            <a:endParaRPr lang="lt-LT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1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52A-46FC-8A15-2F9C86B863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52A-46FC-8A15-2F9C86B863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52A-46FC-8A15-2F9C86B863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52A-46FC-8A15-2F9C86B863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B52A-46FC-8A15-2F9C86B863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B52A-46FC-8A15-2F9C86B863C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B52A-46FC-8A15-2F9C86B863C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B52A-46FC-8A15-2F9C86B863C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B52A-46FC-8A15-2F9C86B863CC}"/>
              </c:ext>
            </c:extLst>
          </c:dPt>
          <c:dLbls>
            <c:dLbl>
              <c:idx val="0"/>
              <c:layout>
                <c:manualLayout>
                  <c:x val="-1.51706700379268E-2"/>
                  <c:y val="-0.208900999091734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2A-46FC-8A15-2F9C86B863C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52A-46FC-8A15-2F9C86B863CC}"/>
                </c:ext>
              </c:extLst>
            </c:dLbl>
            <c:dLbl>
              <c:idx val="2"/>
              <c:layout>
                <c:manualLayout>
                  <c:x val="3.3712600084281502E-3"/>
                  <c:y val="1.81653042688465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2A-46FC-8A15-2F9C86B863CC}"/>
                </c:ext>
              </c:extLst>
            </c:dLbl>
            <c:dLbl>
              <c:idx val="3"/>
              <c:layout>
                <c:manualLayout>
                  <c:x val="0"/>
                  <c:y val="3.633060853769167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2A-46FC-8A15-2F9C86B863CC}"/>
                </c:ext>
              </c:extLst>
            </c:dLbl>
            <c:dLbl>
              <c:idx val="4"/>
              <c:layout>
                <c:manualLayout>
                  <c:x val="8.4281500210703734E-3"/>
                  <c:y val="-5.99455040871935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2A-46FC-8A15-2F9C86B863C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B52A-46FC-8A15-2F9C86B863C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B52A-46FC-8A15-2F9C86B863CC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B52A-46FC-8A15-2F9C86B863CC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B52A-46FC-8A15-2F9C86B863C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'[Knyga2.xlsx]DIAGR.-STRAIPSN.'!$B$3:$B$11</c:f>
              <c:strCache>
                <c:ptCount val="9"/>
                <c:pt idx="0">
                  <c:v>1. Darbo užmokestis ir socialinis draudimas</c:v>
                </c:pt>
                <c:pt idx="1">
                  <c:v>2. Prekių ir paslaugų įsigijimo išlaidos</c:v>
                </c:pt>
                <c:pt idx="2">
                  <c:v>3. Palūkanos</c:v>
                </c:pt>
                <c:pt idx="3">
                  <c:v>4. Subsidijos</c:v>
                </c:pt>
                <c:pt idx="4">
                  <c:v>5. Dotacijos</c:v>
                </c:pt>
                <c:pt idx="5">
                  <c:v>5. Socialinės išmokos (pašalpos)</c:v>
                </c:pt>
                <c:pt idx="6">
                  <c:v>6. Kitos išlaidos</c:v>
                </c:pt>
                <c:pt idx="7">
                  <c:v>7. Materialiojo ir nematerialiojo turto įsigyjimo išlaidos</c:v>
                </c:pt>
                <c:pt idx="8">
                  <c:v>8. Finansinių įsipareigojimų vykdymo išlaidos (grąžintos skolos)</c:v>
                </c:pt>
              </c:strCache>
            </c:strRef>
          </c:cat>
          <c:val>
            <c:numRef>
              <c:f>'[Knyga2.xlsx]DIAGR.-STRAIPSN.'!$C$3:$C$11</c:f>
              <c:numCache>
                <c:formatCode>General</c:formatCode>
                <c:ptCount val="9"/>
                <c:pt idx="0">
                  <c:v>25721</c:v>
                </c:pt>
                <c:pt idx="1">
                  <c:v>8549.2000000000007</c:v>
                </c:pt>
                <c:pt idx="2">
                  <c:v>141</c:v>
                </c:pt>
                <c:pt idx="3">
                  <c:v>1783.3</c:v>
                </c:pt>
                <c:pt idx="4">
                  <c:v>44.4</c:v>
                </c:pt>
                <c:pt idx="5">
                  <c:v>4723.1000000000004</c:v>
                </c:pt>
                <c:pt idx="6">
                  <c:v>2456.9</c:v>
                </c:pt>
                <c:pt idx="7">
                  <c:v>6968.4</c:v>
                </c:pt>
                <c:pt idx="8">
                  <c:v>71.599999999999994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52A-46FC-8A15-2F9C86B863C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0.47752</cdr:x>
      <cdr:y>0.28539</cdr:y>
    </cdr:from>
    <cdr:to>
      <cdr:x>0.55796</cdr:x>
      <cdr:y>0.34403</cdr:y>
    </cdr:to>
    <cdr:cxnSp macro="">
      <cdr:nvCxnSpPr>
        <cdr:cNvPr id="4" name="Tiesioji rodyklės jungtis 3">
          <a:extLst xmlns:a="http://schemas.openxmlformats.org/drawingml/2006/main">
            <a:ext uri="{FF2B5EF4-FFF2-40B4-BE49-F238E27FC236}">
              <a16:creationId xmlns:a16="http://schemas.microsoft.com/office/drawing/2014/main" id="{E4C70B6A-E428-4AFC-7DB8-E9DC3D98A8FC}"/>
            </a:ext>
          </a:extLst>
        </cdr:cNvPr>
        <cdr:cNvCxnSpPr/>
      </cdr:nvCxnSpPr>
      <cdr:spPr>
        <a:xfrm xmlns:a="http://schemas.openxmlformats.org/drawingml/2006/main" flipH="1">
          <a:off x="4760259" y="1435283"/>
          <a:ext cx="801906" cy="294904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arrow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0.38309</cdr:x>
      <cdr:y>0.31373</cdr:y>
    </cdr:from>
    <cdr:to>
      <cdr:x>0.42446</cdr:x>
      <cdr:y>0.35829</cdr:y>
    </cdr:to>
    <cdr:cxnSp macro="">
      <cdr:nvCxnSpPr>
        <cdr:cNvPr id="6" name="Tiesioji rodyklės jungtis 5">
          <a:extLst xmlns:a="http://schemas.openxmlformats.org/drawingml/2006/main">
            <a:ext uri="{FF2B5EF4-FFF2-40B4-BE49-F238E27FC236}">
              <a16:creationId xmlns:a16="http://schemas.microsoft.com/office/drawing/2014/main" id="{0B2B010D-6C17-6840-B3A4-315D558BB022}"/>
            </a:ext>
          </a:extLst>
        </cdr:cNvPr>
        <cdr:cNvCxnSpPr/>
      </cdr:nvCxnSpPr>
      <cdr:spPr>
        <a:xfrm xmlns:a="http://schemas.openxmlformats.org/drawingml/2006/main">
          <a:off x="3818965" y="1577787"/>
          <a:ext cx="412376" cy="224118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70C0"/>
          </a:solidFill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BCC288-EFD4-8148-AB95-60FE378F0A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Tema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20EC72-3BCB-A145-93EF-5460E1CD2C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B6112-6BBF-3648-945F-7AFB0FF82A7A}" type="datetimeFigureOut">
              <a:rPr lang="x-none" smtClean="0"/>
              <a:t>2023-07-27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F33C6-2B8B-C34F-B68F-B0948F6DE4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5B148-5D9A-1B4B-AB1A-E3809BDEE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37431-2A35-4140-8925-F1D27F8A623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2851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Tema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6C6B7-FF69-1849-AB17-C9ACE6166EFD}" type="datetimeFigureOut">
              <a:rPr lang="x-none" smtClean="0"/>
              <a:t>2023-07-27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985A1-8BEB-C540-BB53-25CF4B6740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08172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85A1-8BEB-C540-BB53-25CF4B674075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85449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85A1-8BEB-C540-BB53-25CF4B674075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5786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4985A1-8BEB-C540-BB53-25CF4B674075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7733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85A1-8BEB-C540-BB53-25CF4B674075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658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993B1-6505-C848-A1A0-FF85E29E82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209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 err="1"/>
              <a:t>Pavadnimas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74591-474C-8645-8EF9-7BACFCC976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70058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sssss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C4D429-C6C5-C445-B6C0-91013E3760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648" y="623324"/>
            <a:ext cx="3189504" cy="1019551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963D6E-563B-EC41-9E2E-D4521953E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  <a:latin typeface="Antipol" pitchFamily="2" charset="77"/>
              </a:defRPr>
            </a:lvl1pPr>
          </a:lstStyle>
          <a:p>
            <a:fld id="{411E0E2E-86A7-1740-9536-422DE669C107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8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Įžang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8C89336-0DC5-F94E-81C9-8E36A9923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861939">
            <a:off x="2588205" y="81756"/>
            <a:ext cx="7462554" cy="510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C64A79-98A3-9C48-B22C-7C23568B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894" y="3175084"/>
            <a:ext cx="7231444" cy="507831"/>
          </a:xfrm>
        </p:spPr>
        <p:txBody>
          <a:bodyPr wrap="square" anchor="b" anchorCtr="0">
            <a:spAutoFit/>
          </a:bodyPr>
          <a:lstStyle>
            <a:lvl1pPr algn="ctr"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Tema</a:t>
            </a:r>
            <a:endParaRPr 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9811EA-C80D-BA49-A570-79D1E0C82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5894" y="3919638"/>
            <a:ext cx="7240206" cy="1484509"/>
          </a:xfrm>
        </p:spPr>
        <p:txBody>
          <a:bodyPr wrap="square">
            <a:sp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82206-6588-FB46-8586-040CBF411EB0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rgbClr val="000000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rgbClr val="000000"/>
              </a:solidFill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65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Tema</a:t>
            </a:r>
            <a:endParaRPr 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762437-B5FB-2E40-B710-8E0000C67097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rgbClr val="000000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rgbClr val="000000"/>
              </a:solidFill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FCBBCF-5B9C-8148-B527-106326FC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20EA2DD-2CD6-7B4D-B0EF-F575F7E0B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751098-9948-794D-AC13-8C71F6692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39695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8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Tema</a:t>
            </a:r>
            <a:endParaRPr 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64FCBB-068E-BC4D-8851-9EBA73D1FE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9514" y="108849"/>
            <a:ext cx="6266744" cy="66403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762437-B5FB-2E40-B710-8E0000C67097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rgbClr val="000000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rgbClr val="000000"/>
              </a:solidFill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FCBBCF-5B9C-8148-B527-106326FC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20EA2DD-2CD6-7B4D-B0EF-F575F7E0B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8568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Tema</a:t>
            </a:r>
            <a:endParaRPr 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66E129-4330-F841-A5A3-D9DD8338A4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1949" y="704533"/>
            <a:ext cx="7462554" cy="51059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8B642D-9D54-A443-B925-C3AB4A1650C5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rgbClr val="000000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rgbClr val="000000"/>
              </a:solidFill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FCB4BB7-011B-6F4C-BF50-C63264A7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F1B5CC6-3C93-1647-871B-042605EB3A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94517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Tema</a:t>
            </a:r>
            <a:endParaRPr 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70067-4AA8-C942-979E-D0EAE65F2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7301" y="390006"/>
            <a:ext cx="4368568" cy="64679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079AA7-972D-3E43-9403-40AAA6EBAF42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rgbClr val="000000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rgbClr val="000000"/>
              </a:solidFill>
              <a:latin typeface="Antipol" pitchFamily="2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109283-E3E4-874E-9B13-255949BA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671EB44-2B27-6F4F-BD4E-F9399E34B1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88132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Tema</a:t>
            </a:r>
            <a:endParaRPr 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2456BE-9735-D347-99C1-4B6B02D7F17C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rgbClr val="000000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rgbClr val="000000"/>
              </a:solidFill>
              <a:latin typeface="Antipol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D05AC9-9272-C849-A8B8-6DCF76BA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8768ACA-0D02-374F-BEA5-655E095C2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767A15-6724-1443-8306-EEE0F199B5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8266" y="0"/>
            <a:ext cx="472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00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0000"/>
                </a:solidFill>
              </a:rPr>
              <a:t>Tema</a:t>
            </a:r>
            <a:endParaRPr lang="x-none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7C7A01-15A5-F549-9687-732E53742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5581" y="60096"/>
            <a:ext cx="3026485" cy="67538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A8F765-DF14-7147-8895-58BCCE00615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rgbClr val="000000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rgbClr val="000000"/>
              </a:solidFill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DC7AF68-89D2-1D47-9B34-BAF2D0BC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2411B1A-A0D0-0E4C-96AD-D635BF6131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97258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Tema</a:t>
            </a:r>
            <a:endParaRPr 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65733-E0CF-FA4F-9969-2ED4572B2BF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rgbClr val="000000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rgbClr val="000000"/>
              </a:solidFill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DB32FA-E634-A249-AF39-448846BE3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3692" y="677505"/>
            <a:ext cx="6386796" cy="599793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C73A095-27D5-6044-BAB6-A9133D739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ECA975E-18B6-854A-8EB5-189A9F9AA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57901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Tema</a:t>
            </a:r>
            <a:endParaRPr 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2456BE-9735-D347-99C1-4B6B02D7F17C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rgbClr val="000000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rgbClr val="000000"/>
              </a:solidFill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EC7769-AFB4-1249-9975-9C7D0DA3C7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96305" y="365125"/>
            <a:ext cx="4424095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6D05AC9-9272-C849-A8B8-6DCF76BA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8768ACA-0D02-374F-BEA5-655E095C2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25131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Tema</a:t>
            </a:r>
            <a:endParaRPr 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DE06DA-130D-6A41-9C47-9FCBC361B0F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rgbClr val="000000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rgbClr val="000000"/>
              </a:solidFill>
              <a:latin typeface="Antipol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F6BE3B7-230E-BE4E-B03B-1B2C7194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2A59978-E002-604A-9F38-F22DFDFBE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41E28D-9905-5343-9F66-FF1CEB5508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182561"/>
            <a:ext cx="551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6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254631-42DE-1143-96CA-E7B2B0F91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39695" y="0"/>
            <a:ext cx="48768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C9CEC0-E3DA-1B42-8B73-78EFB964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4316741"/>
            <a:ext cx="10869593" cy="1754326"/>
          </a:xfrm>
        </p:spPr>
        <p:txBody>
          <a:bodyPr wrap="square" anchor="b" anchorCtr="0">
            <a:spAutoFit/>
          </a:bodyPr>
          <a:lstStyle>
            <a:lvl1pPr>
              <a:defRPr sz="12000"/>
            </a:lvl1pPr>
          </a:lstStyle>
          <a:p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53873C-80A8-554F-96CD-67D07B5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760A-04F1-DB4A-B8B0-35D28779C216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E93C8-3050-2A40-93E5-A2FCDB3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EE9C5-C98C-F842-A512-6BF8DF9BF36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rgbClr val="000000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rgbClr val="000000"/>
              </a:solidFill>
              <a:latin typeface="Antipol" pitchFamily="2" charset="77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6DF4DE2-C925-5D47-A080-496FD00C2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512" y="6105912"/>
            <a:ext cx="10869593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534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Tema</a:t>
            </a:r>
            <a:endParaRPr 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39107E-0BC5-C74B-950E-5FC46A6BB4EE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rgbClr val="000000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rgbClr val="000000"/>
              </a:solidFill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A3712C-19A7-A046-853D-2DA07D7195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2040" y="519088"/>
            <a:ext cx="5470452" cy="597378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5D05F30-811E-2140-940C-DD351FB0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D20EF4C-AE13-3343-AB7D-5EAED1615C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65816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Tema</a:t>
            </a:r>
            <a:endParaRPr 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9FDC1-33A6-CF4C-A828-A2F734D35CD1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rgbClr val="000000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rgbClr val="000000"/>
              </a:solidFill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879B17-4814-A541-9B51-1A8B3F560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3223" y="544010"/>
            <a:ext cx="5822989" cy="536486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644B0A8-FC19-1242-98D6-17E63FFB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74EFDD3-B37D-4640-8C9C-522158E3B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55219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Tema</a:t>
            </a:r>
            <a:endParaRPr 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DE06DA-130D-6A41-9C47-9FCBC361B0F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rgbClr val="000000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rgbClr val="000000"/>
              </a:solidFill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F61A5E-BB00-8343-A39C-A2250F52B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33664" y="480033"/>
            <a:ext cx="5841019" cy="61954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F6BE3B7-230E-BE4E-B03B-1B2C7194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2A59978-E002-604A-9F38-F22DFDFBE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75941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Tema</a:t>
            </a:r>
            <a:endParaRPr 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C958C1-ACC5-AC43-AC89-BA291C813D1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rgbClr val="000000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rgbClr val="000000"/>
              </a:solidFill>
              <a:latin typeface="Antipol" pitchFamily="2" charset="77"/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DC024F5-60E5-B048-8CD0-A7CDF6B69D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1747382"/>
            <a:ext cx="3702050" cy="474549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7E34206-C4AF-594B-B530-B87222574C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01080" y="1747381"/>
            <a:ext cx="3702050" cy="474549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DAB70D1-CB0C-CF43-8C3C-153CFBB58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9410" y="1747381"/>
            <a:ext cx="3702050" cy="474549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C438C68-27F4-7C40-87C7-C8C8A167C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69948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81780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A5180-9116-664F-AC16-FE4A7731E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2" y="1747382"/>
            <a:ext cx="5396828" cy="44295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F9CE5-457A-3B4F-8FE3-378D8B53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747381"/>
            <a:ext cx="5735256" cy="44295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Tema</a:t>
            </a:r>
            <a:endParaRPr 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D4E865-3E99-D646-BDF3-62D774DBC727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rgbClr val="000000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rgbClr val="000000"/>
              </a:solidFill>
              <a:latin typeface="Antipol" pitchFamily="2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3E6F25-91E3-CD45-8FBE-3E7676124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09744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50771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53873C-80A8-554F-96CD-67D07B5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412-0944-CE45-B089-4611B808A45D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6298E-6D26-C343-B57F-0080A785F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Tema</a:t>
            </a:r>
            <a:endParaRPr lang="x-none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E93C8-3050-2A40-93E5-A2FCDB3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00CDBB-7081-7A41-B48A-10AF7F72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09744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53B1B3-419F-6745-A2B0-0050FFE4B474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rgbClr val="000000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rgbClr val="000000"/>
              </a:solidFill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12619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s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5647C3-6613-1E4E-82D2-A5B31C616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62D8-01C0-4743-9CB2-C48EABDE0B68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598972-96E3-D143-A02C-7CB47311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Tema</a:t>
            </a:r>
            <a:endParaRPr lang="x-none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5BDDF-FE3A-B943-87C4-5C2D19C6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F983B-7ED4-5B45-A9D2-6C5209DD3BAA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rgbClr val="000000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rgbClr val="000000"/>
              </a:solidFill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94500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2D40E-5028-E84E-ADB6-18EA5BBD3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21512" y="1747837"/>
            <a:ext cx="10932288" cy="4429126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 err="1"/>
              <a:t>ifth</a:t>
            </a:r>
            <a:r>
              <a:rPr lang="en-GB" dirty="0"/>
              <a:t>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B3C6B-29A9-924F-BDDE-AF9DE696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076C-AD56-E442-A199-3F068A85E6A8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6984D-03BE-7A4A-8BF6-F2D3CDAA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Tema</a:t>
            </a:r>
            <a:endParaRPr lang="x-none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0F485-BD76-7B4C-B2ED-C9A4817C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548536-4310-7247-B1CC-01D33F37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0932288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6763BD-1C05-3240-A9C9-AA59F7C09B49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rgbClr val="000000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rgbClr val="000000"/>
              </a:solidFill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9721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28469C-0306-9140-8CC9-4DA3D9551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CF266-C9FB-2341-9D8F-46498EA81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5AA5B-87AD-F443-BF8A-946D0BA8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D6D7-A9AC-694B-A9C3-919F7AC9599C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F0310-B4F0-0043-9361-E32B8AE40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Tema</a:t>
            </a:r>
            <a:endParaRPr lang="x-none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E9F85-8DED-C949-8D4F-24246CAB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A4B3E0-BE7B-9949-A686-8E2C4FE580E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rgbClr val="000000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rgbClr val="000000"/>
              </a:solidFill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37416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F15F0-9852-7549-BF03-70C55F621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12" y="1747837"/>
            <a:ext cx="10932288" cy="44291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BCD29-724A-D84E-B1DC-E2E96F6F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DCB9-820D-4A44-814F-CC2269C342E4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DD201-7045-F345-ADA2-49D422B9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Tema</a:t>
            </a:r>
            <a:endParaRPr lang="x-none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AD794-F81A-A942-9ADA-694CBB90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2573A-497E-A745-9EF2-0565C4D79BB2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rgbClr val="000000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rgbClr val="000000"/>
              </a:solidFill>
              <a:latin typeface="Antipol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D85E92-074F-B647-9BDA-10E2D5F9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09744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1944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94D013-176D-4F44-8F3C-F396C29E5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8266" y="0"/>
            <a:ext cx="47244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53873C-80A8-554F-96CD-67D07B5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760A-04F1-DB4A-B8B0-35D28779C216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E93C8-3050-2A40-93E5-A2FCDB3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B0C18B-D541-5446-8736-D5B0A0A5FA7E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rgbClr val="000000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rgbClr val="000000"/>
              </a:solidFill>
              <a:latin typeface="Antipol" pitchFamily="2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AACEE48-8E0E-F246-9199-FCBFEE0BF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4316741"/>
            <a:ext cx="10869593" cy="1754326"/>
          </a:xfrm>
        </p:spPr>
        <p:txBody>
          <a:bodyPr wrap="square" anchor="b" anchorCtr="0">
            <a:spAutoFit/>
          </a:bodyPr>
          <a:lstStyle>
            <a:lvl1pPr>
              <a:defRPr sz="12000"/>
            </a:lvl1pPr>
          </a:lstStyle>
          <a:p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94EDF5-AA50-CB4C-8C52-EAA9211F3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512" y="6105912"/>
            <a:ext cx="10869593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187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BE53688-0B05-7742-9A77-3E5F79922D89}"/>
              </a:ext>
            </a:extLst>
          </p:cNvPr>
          <p:cNvSpPr txBox="1">
            <a:spLocks/>
          </p:cNvSpPr>
          <p:nvPr userDrawn="1"/>
        </p:nvSpPr>
        <p:spPr>
          <a:xfrm>
            <a:off x="1524000" y="3589711"/>
            <a:ext cx="9144000" cy="1018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bg1"/>
                </a:solidFill>
                <a:latin typeface="Antipol" pitchFamily="2" charset="77"/>
                <a:ea typeface="+mj-ea"/>
                <a:cs typeface="+mj-cs"/>
              </a:defRPr>
            </a:lvl1pPr>
          </a:lstStyle>
          <a:p>
            <a:r>
              <a:rPr lang="en-GB" dirty="0" err="1">
                <a:solidFill>
                  <a:srgbClr val="FFFFFF"/>
                </a:solidFill>
              </a:rPr>
              <a:t>Dėkojame</a:t>
            </a:r>
            <a:endParaRPr lang="x-none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36602C-7CF1-9948-AEC7-4E86E483B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649" y="623324"/>
            <a:ext cx="3187155" cy="1018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C7740A-A3E5-2F40-BF5E-B5B06AC19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8058" y="2513721"/>
            <a:ext cx="975884" cy="4716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4902E5D-5F97-1947-B2B1-3D6B08750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Antipol" pitchFamily="2" charset="77"/>
              </a:defRPr>
            </a:lvl1pPr>
          </a:lstStyle>
          <a:p>
            <a:fld id="{411E0E2E-86A7-1740-9536-422DE669C107}" type="datetimeyyyy">
              <a:rPr lang="en-US" smtClean="0">
                <a:solidFill>
                  <a:srgbClr val="FFFFFF"/>
                </a:solidFill>
              </a:rPr>
              <a:pPr/>
              <a:t>2023</a:t>
            </a:fld>
            <a:endParaRPr lang="x-none" dirty="0">
              <a:solidFill>
                <a:srgbClr val="FFFFFF"/>
              </a:solidFill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FA3FE98-1EBE-FD4C-8A3E-4C09A7C435E5}"/>
              </a:ext>
            </a:extLst>
          </p:cNvPr>
          <p:cNvSpPr txBox="1">
            <a:spLocks/>
          </p:cNvSpPr>
          <p:nvPr userDrawn="1"/>
        </p:nvSpPr>
        <p:spPr>
          <a:xfrm>
            <a:off x="1524000" y="4687121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FFFFFF"/>
                </a:solidFill>
              </a:rPr>
              <a:t>savivaldybe@post.rokiskis.lt</a:t>
            </a:r>
            <a:endParaRPr lang="x-non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56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0E2E-86A7-1740-9536-422DE669C107}" type="datetimeyyyy">
              <a:rPr lang="en-US" smtClean="0"/>
              <a:t>2023</a:t>
            </a:fld>
            <a:endParaRPr 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2328932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DCB9-820D-4A44-814F-CC2269C342E4}" type="datetimeyyyy">
              <a:rPr lang="en-US" smtClean="0"/>
              <a:t>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797864-EDDE-199B-CC9D-B07F74679931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20408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0E2E-86A7-1740-9536-422DE669C107}" type="datetimeyyyy">
              <a:rPr lang="en-US" smtClean="0"/>
              <a:t>2023</a:t>
            </a:fld>
            <a:endParaRPr 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3811561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0E2E-86A7-1740-9536-422DE669C107}" type="datetimeyyyy">
              <a:rPr lang="en-US" smtClean="0"/>
              <a:t>2023</a:t>
            </a:fld>
            <a:endParaRPr lang="x-non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7064688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0E2E-86A7-1740-9536-422DE669C107}" type="datetimeyyyy">
              <a:rPr lang="en-US" smtClean="0"/>
              <a:t>2023</a:t>
            </a:fld>
            <a:endParaRPr lang="x-non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44667699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0E2E-86A7-1740-9536-422DE669C107}" type="datetimeyyyy">
              <a:rPr lang="en-US" smtClean="0"/>
              <a:t>2023</a:t>
            </a:fld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60005295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0E2E-86A7-1740-9536-422DE669C107}" type="datetimeyyyy">
              <a:rPr lang="en-US" smtClean="0"/>
              <a:t>2023</a:t>
            </a:fld>
            <a:endParaRPr lang="x-non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294596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0E2E-86A7-1740-9536-422DE669C107}" type="datetimeyyyy">
              <a:rPr lang="en-US" smtClean="0"/>
              <a:t>2023</a:t>
            </a:fld>
            <a:endParaRPr lang="x-non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1942319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0E2E-86A7-1740-9536-422DE669C107}" type="datetimeyyyy">
              <a:rPr lang="en-US" smtClean="0"/>
              <a:t>2023</a:t>
            </a:fld>
            <a:endParaRPr lang="x-non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151227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5D8085-E781-6849-9B9C-E5FCF6BB51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182561"/>
            <a:ext cx="55118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53873C-80A8-554F-96CD-67D07B5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3D760A-04F1-DB4A-B8B0-35D28779C216}" type="datetimeyyyy">
              <a:rPr lang="en-US" smtClean="0">
                <a:solidFill>
                  <a:srgbClr val="FFFFFF"/>
                </a:solidFill>
              </a:rPr>
              <a:pPr/>
              <a:t>2023</a:t>
            </a:fld>
            <a:endParaRPr lang="x-none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E93C8-3050-2A40-93E5-A2FCDB3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AD04EE-1878-2047-8E3A-873E54783374}" type="slidenum">
              <a:rPr lang="x-none" smtClean="0">
                <a:solidFill>
                  <a:srgbClr val="FFFFFF"/>
                </a:solidFill>
              </a:rPr>
              <a:pPr/>
              <a:t>‹#›</a:t>
            </a:fld>
            <a:endParaRPr lang="x-none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68A30-BB0B-EF49-98AB-A013D175952D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rgbClr val="FFFFFF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rgbClr val="FFFFFF"/>
              </a:solidFill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729CDFD-19D8-2043-B3BD-A60AF56C9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4316741"/>
            <a:ext cx="10869593" cy="1754326"/>
          </a:xfrm>
        </p:spPr>
        <p:txBody>
          <a:bodyPr wrap="square" anchor="b" anchorCtr="0">
            <a:spAutoFit/>
          </a:bodyPr>
          <a:lstStyle>
            <a:lvl1pPr>
              <a:defRPr sz="1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E9116D8-54B3-404A-AD73-E56A13D15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512" y="6105912"/>
            <a:ext cx="10869593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4050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076C-AD56-E442-A199-3F068A85E6A8}" type="datetimeyyyy">
              <a:rPr lang="en-US" smtClean="0"/>
              <a:t>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E6842C-1152-5C9C-84E6-9BE0BB72549A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008559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0E2E-86A7-1740-9536-422DE669C107}" type="datetimeyyyy">
              <a:rPr lang="en-US" smtClean="0"/>
              <a:t>2023</a:t>
            </a:fld>
            <a:endParaRPr 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7307215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5D8085-E781-6849-9B9C-E5FCF6BB51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182561"/>
            <a:ext cx="55118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53873C-80A8-554F-96CD-67D07B5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3D760A-04F1-DB4A-B8B0-35D28779C216}" type="datetimeyyyy">
              <a:rPr lang="en-US" smtClean="0"/>
              <a:pPr/>
              <a:t>2023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E93C8-3050-2A40-93E5-A2FCDB3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AD04EE-1878-2047-8E3A-873E54783374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68A30-BB0B-EF49-98AB-A013D175952D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chemeClr val="bg1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chemeClr val="bg1"/>
              </a:solidFill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729CDFD-19D8-2043-B3BD-A60AF56C9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4316741"/>
            <a:ext cx="10869593" cy="1754326"/>
          </a:xfrm>
        </p:spPr>
        <p:txBody>
          <a:bodyPr wrap="square" anchor="b" anchorCtr="0">
            <a:spAutoFit/>
          </a:bodyPr>
          <a:lstStyle>
            <a:lvl1pPr>
              <a:defRPr sz="1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E9116D8-54B3-404A-AD73-E56A13D15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512" y="6105912"/>
            <a:ext cx="10869593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67800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53873C-80A8-554F-96CD-67D07B5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412-0944-CE45-B089-4611B808A45D}" type="datetimeyyyy">
              <a:rPr lang="en-US" smtClean="0"/>
              <a:t>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6298E-6D26-C343-B57F-0080A785F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E93C8-3050-2A40-93E5-A2FCDB3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00CDBB-7081-7A41-B48A-10AF7F721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09744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53B1B3-419F-6745-A2B0-0050FFE4B474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6477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94D013-176D-4F44-8F3C-F396C29E5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8266" y="0"/>
            <a:ext cx="47244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53873C-80A8-554F-96CD-67D07B5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760A-04F1-DB4A-B8B0-35D28779C216}" type="datetimeyyyy">
              <a:rPr lang="en-US" smtClean="0"/>
              <a:t>2023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E93C8-3050-2A40-93E5-A2FCDB3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B0C18B-D541-5446-8736-D5B0A0A5FA7E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AACEE48-8E0E-F246-9199-FCBFEE0BF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4316741"/>
            <a:ext cx="10869593" cy="1754326"/>
          </a:xfrm>
        </p:spPr>
        <p:txBody>
          <a:bodyPr wrap="square" anchor="b" anchorCtr="0">
            <a:spAutoFit/>
          </a:bodyPr>
          <a:lstStyle>
            <a:lvl1pPr>
              <a:defRPr sz="12000"/>
            </a:lvl1pPr>
          </a:lstStyle>
          <a:p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94EDF5-AA50-CB4C-8C52-EAA9211F3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512" y="6105912"/>
            <a:ext cx="10869593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3029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254631-42DE-1143-96CA-E7B2B0F91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39695" y="0"/>
            <a:ext cx="48768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C9CEC0-E3DA-1B42-8B73-78EFB9647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4316741"/>
            <a:ext cx="10869593" cy="1754326"/>
          </a:xfrm>
        </p:spPr>
        <p:txBody>
          <a:bodyPr wrap="square" anchor="b" anchorCtr="0">
            <a:spAutoFit/>
          </a:bodyPr>
          <a:lstStyle>
            <a:lvl1pPr>
              <a:defRPr sz="12000"/>
            </a:lvl1pPr>
          </a:lstStyle>
          <a:p>
            <a:r>
              <a:rPr lang="en-GB" dirty="0"/>
              <a:t>Click to edit</a:t>
            </a:r>
            <a:endParaRPr lang="x-non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53873C-80A8-554F-96CD-67D07B51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760A-04F1-DB4A-B8B0-35D28779C216}" type="datetimeyyyy">
              <a:rPr lang="en-US" smtClean="0"/>
              <a:t>2023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E93C8-3050-2A40-93E5-A2FCDB36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EE9C5-C98C-F842-A512-6BF8DF9BF36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6DF4DE2-C925-5D47-A080-496FD00C2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512" y="6105912"/>
            <a:ext cx="10869593" cy="341632"/>
          </a:xfrm>
        </p:spPr>
        <p:txBody>
          <a:bodyPr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69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Tema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7C7A01-15A5-F549-9687-732E53742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5581" y="60096"/>
            <a:ext cx="3026485" cy="67538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A8F765-DF14-7147-8895-58BCCE00615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DC7AF68-89D2-1D47-9B34-BAF2D0BC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6155134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2411B1A-A0D0-0E4C-96AD-D635BF6131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6163896" cy="4062672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66812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nuotrau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C379A6-60E5-874A-ACE1-7298E62E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6270CD4-0488-A54A-8A7B-DE70E6A14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ABFCCF-6942-E14A-BAE9-D133FC9B6AC4}"/>
              </a:ext>
            </a:extLst>
          </p:cNvPr>
          <p:cNvSpPr txBox="1"/>
          <p:nvPr userDrawn="1"/>
        </p:nvSpPr>
        <p:spPr>
          <a:xfrm>
            <a:off x="9520497" y="44062"/>
            <a:ext cx="2676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2DED5DF-12FE-884C-87FC-BD5D662B81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37710" y="365124"/>
            <a:ext cx="7353750" cy="6127749"/>
          </a:xfrm>
          <a:ln w="6350"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65080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nuotrau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F5FD7-3C2D-4242-B70F-13223FEE73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4016" y="1747838"/>
            <a:ext cx="5747444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C958C1-ACC5-AC43-AC89-BA291C813D1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8AC4B99-2E47-BF46-BE38-14697C3B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69948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A5B82A9-0D3F-7D4F-945B-A1AEE0E46A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1512" y="1747837"/>
            <a:ext cx="5559666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611449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nuotrauk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F5FD7-3C2D-4242-B70F-13223FEE73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2750" y="1747838"/>
            <a:ext cx="3702050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3A06B36-E33E-7E4A-9B9F-318AD8F251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01080" y="1747838"/>
            <a:ext cx="3702050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2152CF5E-3F8D-314F-AEA8-24B73D2A52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89410" y="1747838"/>
            <a:ext cx="3702050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C958C1-ACC5-AC43-AC89-BA291C813D1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21D297-715A-E14C-8202-2588E074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69948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3965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0000"/>
                </a:solidFill>
              </a:rPr>
              <a:t>Tema</a:t>
            </a:r>
            <a:endParaRPr lang="x-none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7C7A01-15A5-F549-9687-732E53742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5581" y="60096"/>
            <a:ext cx="3026485" cy="67538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A8F765-DF14-7147-8895-58BCCE00615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rgbClr val="000000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rgbClr val="000000"/>
              </a:solidFill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DC7AF68-89D2-1D47-9B34-BAF2D0BC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6155134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2411B1A-A0D0-0E4C-96AD-D635BF6131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6163896" cy="4062672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318715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Įžang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4A79-98A3-9C48-B22C-7C23568B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894" y="3175084"/>
            <a:ext cx="7231444" cy="507831"/>
          </a:xfrm>
        </p:spPr>
        <p:txBody>
          <a:bodyPr wrap="square" anchor="b" anchorCtr="0">
            <a:spAutoFit/>
          </a:bodyPr>
          <a:lstStyle>
            <a:lvl1pPr algn="ctr"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9811EA-C80D-BA49-A570-79D1E0C82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5894" y="3919638"/>
            <a:ext cx="7240206" cy="1484509"/>
          </a:xfrm>
        </p:spPr>
        <p:txBody>
          <a:bodyPr wrap="square">
            <a:sp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82206-6588-FB46-8586-040CBF411EB0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E2B530-5EB1-744F-9DF4-F6E2638412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6374" y="1577871"/>
            <a:ext cx="975884" cy="4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985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Įžang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8C89336-0DC5-F94E-81C9-8E36A9923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861939">
            <a:off x="2588205" y="81756"/>
            <a:ext cx="7462554" cy="510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C64A79-98A3-9C48-B22C-7C23568B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894" y="3175084"/>
            <a:ext cx="7231444" cy="507831"/>
          </a:xfrm>
        </p:spPr>
        <p:txBody>
          <a:bodyPr wrap="square" anchor="b" anchorCtr="0">
            <a:spAutoFit/>
          </a:bodyPr>
          <a:lstStyle>
            <a:lvl1pPr algn="ctr"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9811EA-C80D-BA49-A570-79D1E0C82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5894" y="3919638"/>
            <a:ext cx="7240206" cy="1484509"/>
          </a:xfrm>
        </p:spPr>
        <p:txBody>
          <a:bodyPr wrap="square">
            <a:sp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82206-6588-FB46-8586-040CBF411EB0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986883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762437-B5FB-2E40-B710-8E0000C67097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FCBBCF-5B9C-8148-B527-106326FC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20EA2DD-2CD6-7B4D-B0EF-F575F7E0B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751098-9948-794D-AC13-8C71F6692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39695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669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64FCBB-068E-BC4D-8851-9EBA73D1FE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9514" y="108849"/>
            <a:ext cx="6266744" cy="66403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762437-B5FB-2E40-B710-8E0000C67097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FCBBCF-5B9C-8148-B527-106326FC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20EA2DD-2CD6-7B4D-B0EF-F575F7E0B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035745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66E129-4330-F841-A5A3-D9DD8338A4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1949" y="704533"/>
            <a:ext cx="7462554" cy="51059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8B642D-9D54-A443-B925-C3AB4A1650C5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FCB4BB7-011B-6F4C-BF50-C63264A7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F1B5CC6-3C93-1647-871B-042605EB3A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13060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70067-4AA8-C942-979E-D0EAE65F2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7301" y="390006"/>
            <a:ext cx="4368568" cy="64679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079AA7-972D-3E43-9403-40AAA6EBAF42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4109283-E3E4-874E-9B13-255949BA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671EB44-2B27-6F4F-BD4E-F9399E34B1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726284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2456BE-9735-D347-99C1-4B6B02D7F17C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D05AC9-9272-C849-A8B8-6DCF76BA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8768ACA-0D02-374F-BEA5-655E095C2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767A15-6724-1443-8306-EEE0F199B5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8266" y="0"/>
            <a:ext cx="472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514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Tema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7C7A01-15A5-F549-9687-732E53742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95581" y="60096"/>
            <a:ext cx="3026485" cy="67538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A8F765-DF14-7147-8895-58BCCE00615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DC7AF68-89D2-1D47-9B34-BAF2D0BC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2411B1A-A0D0-0E4C-96AD-D635BF6131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435918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65733-E0CF-FA4F-9969-2ED4572B2BF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DB32FA-E634-A249-AF39-448846BE3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3692" y="677505"/>
            <a:ext cx="6386796" cy="599793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C73A095-27D5-6044-BAB6-A9133D739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ECA975E-18B6-854A-8EB5-189A9F9AA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256489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2456BE-9735-D347-99C1-4B6B02D7F17C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EC7769-AFB4-1249-9975-9C7D0DA3C7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96305" y="365125"/>
            <a:ext cx="4424095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6D05AC9-9272-C849-A8B8-6DCF76BA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8768ACA-0D02-374F-BEA5-655E095C2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8415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nuotrau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Tema</a:t>
            </a:r>
            <a:endParaRPr 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C379A6-60E5-874A-ACE1-7298E62E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6270CD4-0488-A54A-8A7B-DE70E6A14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ABFCCF-6942-E14A-BAE9-D133FC9B6AC4}"/>
              </a:ext>
            </a:extLst>
          </p:cNvPr>
          <p:cNvSpPr txBox="1"/>
          <p:nvPr userDrawn="1"/>
        </p:nvSpPr>
        <p:spPr>
          <a:xfrm>
            <a:off x="9520497" y="44062"/>
            <a:ext cx="2676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rgbClr val="000000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rgbClr val="000000"/>
              </a:solidFill>
              <a:latin typeface="Antipol" pitchFamily="2" charset="77"/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2DED5DF-12FE-884C-87FC-BD5D662B81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37710" y="365124"/>
            <a:ext cx="7353750" cy="6127749"/>
          </a:xfrm>
          <a:ln w="6350"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23650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DE06DA-130D-6A41-9C47-9FCBC361B0F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F6BE3B7-230E-BE4E-B03B-1B2C7194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2A59978-E002-604A-9F38-F22DFDFBE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41E28D-9905-5343-9F66-FF1CEB5508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182561"/>
            <a:ext cx="551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050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39107E-0BC5-C74B-950E-5FC46A6BB4EE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A3712C-19A7-A046-853D-2DA07D7195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2040" y="519088"/>
            <a:ext cx="5470452" cy="597378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5D05F30-811E-2140-940C-DD351FB0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D20EF4C-AE13-3343-AB7D-5EAED1615C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717643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9FDC1-33A6-CF4C-A828-A2F734D35CD1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879B17-4814-A541-9B51-1A8B3F560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3223" y="544010"/>
            <a:ext cx="5822989" cy="536486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644B0A8-FC19-1242-98D6-17E63FFB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74EFDD3-B37D-4640-8C9C-522158E3B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837814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DE06DA-130D-6A41-9C47-9FCBC361B0F8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F61A5E-BB00-8343-A39C-A2250F52B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33664" y="480033"/>
            <a:ext cx="5841019" cy="61954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F6BE3B7-230E-BE4E-B03B-1B2C7194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3693288" cy="1891937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2A59978-E002-604A-9F38-F22DFDFBE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2430203"/>
            <a:ext cx="3702050" cy="4062672"/>
          </a:xfrm>
        </p:spPr>
        <p:txBody>
          <a:bodyPr anchor="b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502916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C958C1-ACC5-AC43-AC89-BA291C813D1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DC024F5-60E5-B048-8CD0-A7CDF6B69D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0" y="1747382"/>
            <a:ext cx="3702050" cy="474549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7E34206-C4AF-594B-B530-B87222574C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01080" y="1747381"/>
            <a:ext cx="3702050" cy="474549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DAB70D1-CB0C-CF43-8C3C-153CFBB58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9410" y="1747381"/>
            <a:ext cx="3702050" cy="474549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C438C68-27F4-7C40-87C7-C8C8A167C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69948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596767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A5180-9116-664F-AC16-FE4A7731E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2" y="1747382"/>
            <a:ext cx="5396828" cy="44295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F9CE5-457A-3B4F-8FE3-378D8B53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747381"/>
            <a:ext cx="5735256" cy="44295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D4E865-3E99-D646-BDF3-62D774DBC727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3E6F25-91E3-CD45-8FBE-3E7676124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09744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456048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2D40E-5028-E84E-ADB6-18EA5BBD3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21512" y="1747837"/>
            <a:ext cx="10932288" cy="4429126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 err="1"/>
              <a:t>ifth</a:t>
            </a:r>
            <a:r>
              <a:rPr lang="en-GB" dirty="0"/>
              <a:t>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B3C6B-29A9-924F-BDDE-AF9DE696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076C-AD56-E442-A199-3F068A85E6A8}" type="datetimeyyyy">
              <a:rPr lang="en-US" smtClean="0"/>
              <a:t>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6984D-03BE-7A4A-8BF6-F2D3CDAA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0F485-BD76-7B4C-B2ED-C9A4817C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548536-4310-7247-B1CC-01D33F37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0932288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6763BD-1C05-3240-A9C9-AA59F7C09B49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94503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F15F0-9852-7549-BF03-70C55F621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12" y="1747837"/>
            <a:ext cx="10932288" cy="442912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BCD29-724A-D84E-B1DC-E2E96F6F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DCB9-820D-4A44-814F-CC2269C342E4}" type="datetimeyyyy">
              <a:rPr lang="en-US" smtClean="0"/>
              <a:t>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DD201-7045-F345-ADA2-49D422B9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AD794-F81A-A942-9ADA-694CBB90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/>
              <a:t>‹#›</a:t>
            </a:fld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2573A-497E-A745-9EF2-0565C4D79BB2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Antipol" pitchFamily="2" charset="77"/>
              </a:rPr>
              <a:t>Rokiškis</a:t>
            </a:r>
            <a:endParaRPr lang="x-none" sz="1200" dirty="0">
              <a:latin typeface="Antipol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D85E92-074F-B647-9BDA-10E2D5F9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09744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805060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BE53688-0B05-7742-9A77-3E5F79922D89}"/>
              </a:ext>
            </a:extLst>
          </p:cNvPr>
          <p:cNvSpPr txBox="1">
            <a:spLocks/>
          </p:cNvSpPr>
          <p:nvPr userDrawn="1"/>
        </p:nvSpPr>
        <p:spPr>
          <a:xfrm>
            <a:off x="1524000" y="3589711"/>
            <a:ext cx="9144000" cy="1018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bg1"/>
                </a:solidFill>
                <a:latin typeface="Antipol" pitchFamily="2" charset="77"/>
                <a:ea typeface="+mj-ea"/>
                <a:cs typeface="+mj-cs"/>
              </a:defRPr>
            </a:lvl1pPr>
          </a:lstStyle>
          <a:p>
            <a:r>
              <a:rPr lang="en-GB" dirty="0" err="1"/>
              <a:t>Dėkojame</a:t>
            </a:r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36602C-7CF1-9948-AEC7-4E86E483B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649" y="623324"/>
            <a:ext cx="3187155" cy="1018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C7740A-A3E5-2F40-BF5E-B5B06AC19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8058" y="2513721"/>
            <a:ext cx="975884" cy="4716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4902E5D-5F97-1947-B2B1-3D6B08750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Antipol" pitchFamily="2" charset="77"/>
              </a:defRPr>
            </a:lvl1pPr>
          </a:lstStyle>
          <a:p>
            <a:fld id="{411E0E2E-86A7-1740-9536-422DE669C107}" type="datetimeyyyy">
              <a:rPr lang="en-US" smtClean="0"/>
              <a:pPr/>
              <a:t>2023</a:t>
            </a:fld>
            <a:endParaRPr lang="x-none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FA3FE98-1EBE-FD4C-8A3E-4C09A7C435E5}"/>
              </a:ext>
            </a:extLst>
          </p:cNvPr>
          <p:cNvSpPr txBox="1">
            <a:spLocks/>
          </p:cNvSpPr>
          <p:nvPr userDrawn="1"/>
        </p:nvSpPr>
        <p:spPr>
          <a:xfrm>
            <a:off x="1524000" y="4687121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savivaldybe@post.rokiskis.lt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2219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nuotrau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F5FD7-3C2D-4242-B70F-13223FEE73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4016" y="1747838"/>
            <a:ext cx="5747444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Tema</a:t>
            </a:r>
            <a:endParaRPr 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C958C1-ACC5-AC43-AC89-BA291C813D1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rgbClr val="000000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rgbClr val="000000"/>
              </a:solidFill>
              <a:latin typeface="Antipol" pitchFamily="2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8AC4B99-2E47-BF46-BE38-14697C3B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69948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A5B82A9-0D3F-7D4F-945B-A1AEE0E46A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1512" y="1747837"/>
            <a:ext cx="5559666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904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nuotrauk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F5FD7-3C2D-4242-B70F-13223FEE73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2750" y="1747838"/>
            <a:ext cx="3702050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3A06B36-E33E-7E4A-9B9F-318AD8F251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01080" y="1747838"/>
            <a:ext cx="3702050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2152CF5E-3F8D-314F-AEA8-24B73D2A52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89410" y="1747838"/>
            <a:ext cx="3702050" cy="4745037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Tema</a:t>
            </a:r>
            <a:endParaRPr 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C958C1-ACC5-AC43-AC89-BA291C813D13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rgbClr val="000000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rgbClr val="000000"/>
              </a:solidFill>
              <a:latin typeface="Antipol" pitchFamily="2" charset="77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21D297-715A-E14C-8202-2588E074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69948" cy="1144588"/>
          </a:xfrm>
        </p:spPr>
        <p:txBody>
          <a:bodyPr anchor="b" anchorCtr="0">
            <a:normAutofit/>
          </a:bodyPr>
          <a:lstStyle>
            <a:lvl1pPr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9701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Įžang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4A79-98A3-9C48-B22C-7C23568B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894" y="3175084"/>
            <a:ext cx="7231444" cy="507831"/>
          </a:xfrm>
        </p:spPr>
        <p:txBody>
          <a:bodyPr wrap="square" anchor="b" anchorCtr="0">
            <a:spAutoFit/>
          </a:bodyPr>
          <a:lstStyle>
            <a:lvl1pPr algn="ctr">
              <a:defRPr sz="3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76A10-DDEF-0445-9CDD-B050143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C550F-D6F0-7A48-8BB7-00EF038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Tema</a:t>
            </a:r>
            <a:endParaRPr lang="x-none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5D0E-2B65-FC47-BF81-CE9AEE14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AD04EE-1878-2047-8E3A-873E54783374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9811EA-C80D-BA49-A570-79D1E0C82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5894" y="3919638"/>
            <a:ext cx="7240206" cy="1484509"/>
          </a:xfrm>
        </p:spPr>
        <p:txBody>
          <a:bodyPr wrap="square">
            <a:sp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82206-6588-FB46-8586-040CBF411EB0}"/>
              </a:ext>
            </a:extLst>
          </p:cNvPr>
          <p:cNvSpPr txBox="1"/>
          <p:nvPr userDrawn="1"/>
        </p:nvSpPr>
        <p:spPr>
          <a:xfrm>
            <a:off x="9980424" y="44062"/>
            <a:ext cx="2211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GB" sz="1200" dirty="0" err="1">
                <a:solidFill>
                  <a:srgbClr val="000000"/>
                </a:solidFill>
                <a:latin typeface="Antipol" pitchFamily="2" charset="77"/>
              </a:rPr>
              <a:t>Rokiškis</a:t>
            </a:r>
            <a:endParaRPr lang="x-none" sz="1200" dirty="0">
              <a:solidFill>
                <a:srgbClr val="000000"/>
              </a:solidFill>
              <a:latin typeface="Antipol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E2B530-5EB1-744F-9DF4-F6E2638412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6374" y="1577871"/>
            <a:ext cx="975884" cy="4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6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64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slideLayout" Target="../slideLayouts/slideLayout63.xml"/><Relationship Id="rId3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37" Type="http://schemas.openxmlformats.org/officeDocument/2006/relationships/slideLayout" Target="../slideLayouts/slideLayout67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36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35" Type="http://schemas.openxmlformats.org/officeDocument/2006/relationships/slideLayout" Target="../slideLayouts/slideLayout65.xml"/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106021-8F33-8344-B6B4-02DCE67C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173B2-1E72-EC40-885B-31B6744B6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3B740-B259-4C4E-B173-477DC1FA7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  <a:latin typeface="Antipol" pitchFamily="2" charset="77"/>
              </a:defRPr>
            </a:lvl1pPr>
          </a:lstStyle>
          <a:p>
            <a:fld id="{411E0E2E-86A7-1740-9536-422DE669C107}" type="datetimeyyyy">
              <a:rPr lang="en-US" smtClean="0">
                <a:solidFill>
                  <a:srgbClr val="000000"/>
                </a:solidFill>
              </a:rPr>
              <a:pPr/>
              <a:t>2023</a:t>
            </a:fld>
            <a:endParaRPr lang="x-none" dirty="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13586-84D6-1B44-BD52-6A3AAB2AF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  <a:latin typeface="Antipol" pitchFamily="2" charset="77"/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Tema</a:t>
            </a:r>
            <a:endParaRPr lang="x-non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E91F0-E7C1-DA4B-8FE5-308035E3D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ntipol" pitchFamily="2" charset="77"/>
              </a:defRPr>
            </a:lvl1pPr>
          </a:lstStyle>
          <a:p>
            <a:fld id="{3FAD04EE-1878-2047-8E3A-873E54783374}" type="slidenum">
              <a:rPr lang="x-none" smtClean="0">
                <a:solidFill>
                  <a:srgbClr val="000000"/>
                </a:solidFill>
              </a:rPr>
              <a:pPr/>
              <a:t>‹#›</a:t>
            </a:fld>
            <a:endParaRPr 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6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ntipol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0E2E-86A7-1740-9536-422DE669C107}" type="datetimeyyyy">
              <a:rPr lang="en-US" smtClean="0"/>
              <a:t>2023</a:t>
            </a:fld>
            <a:endParaRPr lang="x-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Tema</a:t>
            </a:r>
            <a:endParaRPr 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D04EE-1878-2047-8E3A-873E5478337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213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654" r:id="rId15"/>
    <p:sldLayoutId id="2147483688" r:id="rId16"/>
    <p:sldLayoutId id="2147483681" r:id="rId17"/>
    <p:sldLayoutId id="2147483684" r:id="rId18"/>
    <p:sldLayoutId id="2147483683" r:id="rId19"/>
    <p:sldLayoutId id="2147483675" r:id="rId20"/>
    <p:sldLayoutId id="2147483682" r:id="rId21"/>
    <p:sldLayoutId id="2147483665" r:id="rId22"/>
    <p:sldLayoutId id="2147483687" r:id="rId23"/>
    <p:sldLayoutId id="2147483664" r:id="rId24"/>
    <p:sldLayoutId id="2147483666" r:id="rId25"/>
    <p:sldLayoutId id="2147483686" r:id="rId26"/>
    <p:sldLayoutId id="2147483667" r:id="rId27"/>
    <p:sldLayoutId id="2147483672" r:id="rId28"/>
    <p:sldLayoutId id="2147483673" r:id="rId29"/>
    <p:sldLayoutId id="2147483685" r:id="rId30"/>
    <p:sldLayoutId id="2147483670" r:id="rId31"/>
    <p:sldLayoutId id="2147483671" r:id="rId32"/>
    <p:sldLayoutId id="2147483669" r:id="rId33"/>
    <p:sldLayoutId id="2147483674" r:id="rId34"/>
    <p:sldLayoutId id="2147483676" r:id="rId35"/>
    <p:sldLayoutId id="2147483678" r:id="rId36"/>
    <p:sldLayoutId id="2147483650" r:id="rId37"/>
    <p:sldLayoutId id="2147483680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5730AB-7030-D04D-B198-A675508CA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2637B-83A3-BD49-B2AC-1E4FC2105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1</a:t>
            </a:fld>
            <a:endParaRPr lang="x-non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8F1B94-F8DF-304A-B15E-F10BD364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ROKIŠKIO RAJONO SAVIVALDYBĖS 2022 METŲ</a:t>
            </a:r>
            <a:br>
              <a:rPr lang="lt-LT" altLang="lt-LT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</a:br>
            <a:r>
              <a:rPr lang="lt-LT" altLang="lt-LT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KONSOLIDUOTŲ ATASKAITŲ RINKINIO</a:t>
            </a:r>
            <a:br>
              <a:rPr lang="lt-LT" altLang="lt-LT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</a:br>
            <a:endParaRPr lang="x-none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129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1337A565-BD0E-78D9-2AB3-B9ECA569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7859D781-E057-BDA7-B724-B3CA8203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10</a:t>
            </a:fld>
            <a:endParaRPr lang="x-none"/>
          </a:p>
        </p:txBody>
      </p:sp>
      <p:sp>
        <p:nvSpPr>
          <p:cNvPr id="8" name="Pavadinimas 7">
            <a:extLst>
              <a:ext uri="{FF2B5EF4-FFF2-40B4-BE49-F238E27FC236}">
                <a16:creationId xmlns:a16="http://schemas.microsoft.com/office/drawing/2014/main" id="{30E56C59-8243-8D55-4F7D-6555052A3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69948" cy="576169"/>
          </a:xfrm>
        </p:spPr>
        <p:txBody>
          <a:bodyPr/>
          <a:lstStyle/>
          <a:p>
            <a:r>
              <a:rPr lang="lt-LT" dirty="0"/>
              <a:t>                                             </a:t>
            </a:r>
            <a:r>
              <a:rPr lang="lt-L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DOTACIJOS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Stačiakampis: suapvalinti kampai 8">
            <a:extLst>
              <a:ext uri="{FF2B5EF4-FFF2-40B4-BE49-F238E27FC236}">
                <a16:creationId xmlns:a16="http://schemas.microsoft.com/office/drawing/2014/main" id="{679B55E5-7D6F-C284-0007-3316581164AA}"/>
              </a:ext>
            </a:extLst>
          </p:cNvPr>
          <p:cNvSpPr/>
          <p:nvPr/>
        </p:nvSpPr>
        <p:spPr>
          <a:xfrm>
            <a:off x="5851711" y="2987674"/>
            <a:ext cx="5509709" cy="2075815"/>
          </a:xfrm>
          <a:prstGeom prst="round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lt-L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Planas </a:t>
            </a:r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21412,1 tūkst. eurų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Įvykdyta</a:t>
            </a:r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21177,2 </a:t>
            </a:r>
            <a:r>
              <a:rPr lang="lt-LT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tūkst.eurų</a:t>
            </a:r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arba  98,9 procento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Negauta 234,9 tūkst. eurų</a:t>
            </a:r>
          </a:p>
          <a:p>
            <a:pPr lvl="0"/>
            <a:endParaRPr lang="lt-LT" dirty="0"/>
          </a:p>
        </p:txBody>
      </p:sp>
      <p:sp>
        <p:nvSpPr>
          <p:cNvPr id="10" name="Stačiakampis: suapvalinti kampai 9">
            <a:extLst>
              <a:ext uri="{FF2B5EF4-FFF2-40B4-BE49-F238E27FC236}">
                <a16:creationId xmlns:a16="http://schemas.microsoft.com/office/drawing/2014/main" id="{A89EFC91-6564-8669-4DF5-AA2F498033BE}"/>
              </a:ext>
            </a:extLst>
          </p:cNvPr>
          <p:cNvSpPr/>
          <p:nvPr/>
        </p:nvSpPr>
        <p:spPr>
          <a:xfrm>
            <a:off x="421512" y="2411506"/>
            <a:ext cx="5046959" cy="2800574"/>
          </a:xfrm>
          <a:prstGeom prst="round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Tikslinės paskirties dotacijos  skirtos:</a:t>
            </a:r>
          </a:p>
          <a:p>
            <a:pPr lvl="0"/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-23 valstybės deleguotoms funkcijoms vykdyti;</a:t>
            </a:r>
          </a:p>
          <a:p>
            <a:pPr lvl="0"/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-37  kitai tikslinei paskirčiai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Skyrė 15 valstybės institucijų</a:t>
            </a:r>
          </a:p>
        </p:txBody>
      </p:sp>
      <p:sp>
        <p:nvSpPr>
          <p:cNvPr id="11" name="Stačiakampis: suapvalinti kampai 10">
            <a:extLst>
              <a:ext uri="{FF2B5EF4-FFF2-40B4-BE49-F238E27FC236}">
                <a16:creationId xmlns:a16="http://schemas.microsoft.com/office/drawing/2014/main" id="{57D13995-2D53-77F4-C867-3E5A5A458DE0}"/>
              </a:ext>
            </a:extLst>
          </p:cNvPr>
          <p:cNvSpPr/>
          <p:nvPr/>
        </p:nvSpPr>
        <p:spPr>
          <a:xfrm>
            <a:off x="493059" y="1263838"/>
            <a:ext cx="10623176" cy="938550"/>
          </a:xfrm>
          <a:prstGeom prst="round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lt-LT" sz="2800" b="1" dirty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Europos sąjungos finansinės paramos lėšos- 655,9 </a:t>
            </a:r>
            <a:r>
              <a:rPr lang="lt-LT" sz="2800" b="1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tūkst.eurų</a:t>
            </a:r>
            <a:endParaRPr lang="lt-LT" sz="2800" b="1" dirty="0">
              <a:ln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lt-LT" sz="2800" b="1" dirty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Dotacijos iš kitų valdžios sektoriaus subjektų  -20521,3 </a:t>
            </a:r>
            <a:r>
              <a:rPr lang="lt-LT" sz="2800" b="1" dirty="0" err="1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tūkst.eurų</a:t>
            </a:r>
            <a:endParaRPr lang="lt-LT" sz="2800" b="1" dirty="0">
              <a:ln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" descr="C:\Users\finansai\Desktop\Grafiniai-elementai\Grafiniai-elementai\grafika_tirazas\RGB\PNG\RGB_ROKISKIS2021_grafika_priegaide_GELTONA.png">
            <a:extLst>
              <a:ext uri="{FF2B5EF4-FFF2-40B4-BE49-F238E27FC236}">
                <a16:creationId xmlns:a16="http://schemas.microsoft.com/office/drawing/2014/main" id="{02E5AD80-1041-5CE7-4E74-5D6EAD1CD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76443" y="5600362"/>
            <a:ext cx="3091158" cy="9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527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 dirty="0"/>
              <a:t>2022</a:t>
            </a:r>
            <a:endParaRPr lang="x-none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11</a:t>
            </a:fld>
            <a:endParaRPr lang="x-none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79082" y="4334947"/>
            <a:ext cx="5816918" cy="1754326"/>
          </a:xfrm>
        </p:spPr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Išlaidos</a:t>
            </a:r>
          </a:p>
        </p:txBody>
      </p:sp>
    </p:spTree>
    <p:extLst>
      <p:ext uri="{BB962C8B-B14F-4D97-AF65-F5344CB8AC3E}">
        <p14:creationId xmlns:p14="http://schemas.microsoft.com/office/powerpoint/2010/main" val="422609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A983EE61-7D62-E822-DAD9-740931067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412-0944-CE45-B089-4611B808A45D}" type="datetimeyyyy">
              <a:rPr lang="en-US" smtClean="0"/>
              <a:t>2023</a:t>
            </a:fld>
            <a:endParaRPr lang="x-none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A20ADA21-C334-1CDC-1449-93C2F9B4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12</a:t>
            </a:fld>
            <a:endParaRPr lang="x-none" dirty="0"/>
          </a:p>
        </p:txBody>
      </p:sp>
      <p:sp>
        <p:nvSpPr>
          <p:cNvPr id="7" name="Stačiakampis: suapvalinti kampai 6">
            <a:extLst>
              <a:ext uri="{FF2B5EF4-FFF2-40B4-BE49-F238E27FC236}">
                <a16:creationId xmlns:a16="http://schemas.microsoft.com/office/drawing/2014/main" id="{48D7839D-7A4F-2045-C670-FA4508393192}"/>
              </a:ext>
            </a:extLst>
          </p:cNvPr>
          <p:cNvSpPr/>
          <p:nvPr/>
        </p:nvSpPr>
        <p:spPr>
          <a:xfrm>
            <a:off x="573740" y="125505"/>
            <a:ext cx="11250706" cy="2895600"/>
          </a:xfrm>
          <a:prstGeom prst="round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lt-L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lt-LT" altLang="lt-L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lt-L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</a:t>
            </a:r>
            <a:r>
              <a:rPr lang="lt-LT" altLang="lt-L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ų  biudžeto  išlaidų </a:t>
            </a:r>
            <a:r>
              <a:rPr lang="lt-LT" altLang="lt-L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planas- 51,3 mln. eurų</a:t>
            </a:r>
            <a:endParaRPr lang="lt-LT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Įvykdyta – 50,5 </a:t>
            </a:r>
            <a:r>
              <a:rPr lang="lt-LT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mln.eurų</a:t>
            </a:r>
            <a:endParaRPr lang="lt-LT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Įvykdymas -98,3 proc.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alt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Asignavimų valdytojai nepanaudojo  </a:t>
            </a:r>
            <a:r>
              <a:rPr lang="lt-LT" altLang="lt-L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0,88 mln. eurų  </a:t>
            </a:r>
            <a:r>
              <a:rPr lang="lt-LT" alt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planuotų asignavimų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tačiakampis: suapvalinti kampai 7">
            <a:extLst>
              <a:ext uri="{FF2B5EF4-FFF2-40B4-BE49-F238E27FC236}">
                <a16:creationId xmlns:a16="http://schemas.microsoft.com/office/drawing/2014/main" id="{6B6DCFFB-2A62-7B04-850E-54E1863CCF9B}"/>
              </a:ext>
            </a:extLst>
          </p:cNvPr>
          <p:cNvSpPr/>
          <p:nvPr/>
        </p:nvSpPr>
        <p:spPr>
          <a:xfrm>
            <a:off x="573740" y="3341408"/>
            <a:ext cx="11412071" cy="25304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lt-L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NEPANAUDOTI ASIGNAVIMAI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495,6 </a:t>
            </a:r>
            <a:r>
              <a:rPr lang="lt-LT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tūkst.eurų</a:t>
            </a:r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biudžetinės įstaigų pajamos specialiosios programos lėšos (pajamos už teikiamas paslaugas;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234,0 tūkst. eurų- aplinkos apsaugos rėmimo specialioji programa;</a:t>
            </a:r>
          </a:p>
          <a:p>
            <a:pPr marL="285750" indent="-285750">
              <a:buFont typeface="Wingdings"/>
              <a:buChar char=""/>
            </a:pPr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158,2 </a:t>
            </a:r>
            <a:r>
              <a:rPr lang="lt-LT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tūkst.eurų</a:t>
            </a:r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valstybės  biudžeto tikslinės paskirties lėšos</a:t>
            </a:r>
          </a:p>
        </p:txBody>
      </p:sp>
    </p:spTree>
    <p:extLst>
      <p:ext uri="{BB962C8B-B14F-4D97-AF65-F5344CB8AC3E}">
        <p14:creationId xmlns:p14="http://schemas.microsoft.com/office/powerpoint/2010/main" val="4200116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FAD04EE-1878-2047-8E3A-873E54783374}" type="slidenum">
              <a:rPr lang="x-none" smtClean="0"/>
              <a:pPr/>
              <a:t>13</a:t>
            </a:fld>
            <a:endParaRPr lang="x-none"/>
          </a:p>
        </p:txBody>
      </p:sp>
      <p:sp>
        <p:nvSpPr>
          <p:cNvPr id="3" name="Pavadinimas 2">
            <a:extLst>
              <a:ext uri="{FF2B5EF4-FFF2-40B4-BE49-F238E27FC236}">
                <a16:creationId xmlns:a16="http://schemas.microsoft.com/office/drawing/2014/main" id="{B2BC24C2-7C7E-11B5-A03A-B18A182C8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09744" cy="504451"/>
          </a:xfrm>
        </p:spPr>
        <p:txBody>
          <a:bodyPr/>
          <a:lstStyle/>
          <a:p>
            <a:r>
              <a:rPr lang="lt-LT" dirty="0"/>
              <a:t>     </a:t>
            </a:r>
            <a:r>
              <a:rPr lang="lt-L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PANAUDOTI ASIGNAVIMAI  PROGRAMOMS 2021-2022 M.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716213"/>
            <a:ext cx="11412538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agra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988314"/>
              </p:ext>
            </p:extLst>
          </p:nvPr>
        </p:nvGraphicFramePr>
        <p:xfrm>
          <a:off x="932329" y="869577"/>
          <a:ext cx="10390095" cy="5553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9766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14</a:t>
            </a:fld>
            <a:endParaRPr lang="x-none"/>
          </a:p>
        </p:txBody>
      </p:sp>
      <p:graphicFrame>
        <p:nvGraphicFramePr>
          <p:cNvPr id="9" name="Lentelė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31062"/>
              </p:ext>
            </p:extLst>
          </p:nvPr>
        </p:nvGraphicFramePr>
        <p:xfrm>
          <a:off x="556591" y="98613"/>
          <a:ext cx="10177670" cy="1289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77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608">
                <a:tc>
                  <a:txBody>
                    <a:bodyPr/>
                    <a:lstStyle/>
                    <a:p>
                      <a:pPr algn="l" fontAlgn="b"/>
                      <a:r>
                        <a:rPr lang="lt-LT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Biudžeto išlaidų pagal programas plano įvykdymas, struktūra, pokytis                                                                         </a:t>
                      </a:r>
                      <a:r>
                        <a:rPr lang="lt-LT" sz="18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sumos- </a:t>
                      </a:r>
                      <a:r>
                        <a:rPr lang="lt-LT" sz="1800" b="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tūkst.eur</a:t>
                      </a:r>
                      <a:r>
                        <a:rPr lang="lt-LT" sz="18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 fontAlgn="b"/>
                      <a:r>
                        <a:rPr lang="lt-LT" sz="28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</a:t>
                      </a:r>
                      <a:r>
                        <a:rPr lang="lt-LT" sz="20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(sumos- </a:t>
                      </a:r>
                      <a:r>
                        <a:rPr lang="lt-LT" sz="2000" b="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tūkst.eur</a:t>
                      </a:r>
                      <a:r>
                        <a:rPr lang="lt-LT" sz="20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                 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Lentelė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884386"/>
              </p:ext>
            </p:extLst>
          </p:nvPr>
        </p:nvGraphicFramePr>
        <p:xfrm>
          <a:off x="556591" y="926789"/>
          <a:ext cx="10877386" cy="5884900"/>
        </p:xfrm>
        <a:graphic>
          <a:graphicData uri="http://schemas.openxmlformats.org/drawingml/2006/table">
            <a:tbl>
              <a:tblPr/>
              <a:tblGrid>
                <a:gridCol w="3272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90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7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73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04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02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3282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Programa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m. įvykdymas</a:t>
                      </a:r>
                    </a:p>
                    <a:p>
                      <a:pPr algn="l" fontAlgn="ctr"/>
                      <a:r>
                        <a:rPr lang="lt-LT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tūkst.eur</a:t>
                      </a:r>
                      <a:endParaRPr lang="lt-LT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metų vykdymas</a:t>
                      </a:r>
                    </a:p>
                  </a:txBody>
                  <a:tcPr marL="9318" marR="9318" marT="9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Struktūra , proc.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Pokytis 2022 m.       lyginant su 2021 m.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505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Planas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Įvykdyta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Nukrypimai+,-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074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suma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proc.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m.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m.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suma,+ -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proc., + -</a:t>
                      </a:r>
                    </a:p>
                  </a:txBody>
                  <a:tcPr marL="9318" marR="9318" marT="9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395"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Savivaldybės funkcijų įgyvendinimas ir valdymas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6707,6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6870,1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6712,8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-157,3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327"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Ugdymo kokybės ir mokymosi aplinkos užtikrinimas</a:t>
                      </a:r>
                    </a:p>
                    <a:p>
                      <a:pPr algn="l" fontAlgn="ctr"/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16463,1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18769,5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18580,1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-189,4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39,5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36,8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2117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327"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Kultūros, sporto bendruomenės ir vaikų ir jaunimo gyvenimo aktyvinimo programa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3229,7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3945,5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3862,5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-83,1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632,8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55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Socialinės paramos ir sveikatos apsaugos paslaugų kokybės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gerinimas</a:t>
                      </a:r>
                      <a:endParaRPr lang="lt-LT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6792,3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10185,2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9952,4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-232,8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2260,1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044">
                <a:tc>
                  <a:txBody>
                    <a:bodyPr/>
                    <a:lstStyle/>
                    <a:p>
                      <a:pPr algn="l" fontAlgn="ctr"/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Rajono infrastruktūros objektų priežiūra, plėtra ir modernizavimas</a:t>
                      </a:r>
                      <a:endParaRPr lang="lt-LT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4965,9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8380,4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8264,2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-116,2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3298,3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6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Kaimo plėtros, aplinkos apsaugos ir verslo skatinimas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2612,4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3194,1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3086,9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-107,2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474,5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6273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IŠ VISO: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41671,0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51344,9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50458,9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-886,0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8787,9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</a:t>
                      </a: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729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15</a:t>
            </a:fld>
            <a:endParaRPr lang="x-none"/>
          </a:p>
        </p:txBody>
      </p:sp>
      <p:pic>
        <p:nvPicPr>
          <p:cNvPr id="4098" name="Picture 2" descr="C:\Users\finansai\Desktop\Grafiniai-elementai\Grafiniai-elementai\grafika_tirazas\RGB\PNG\RGB_ROKISKIS2021_grafika_priegaide_GELTO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376" y="5863537"/>
            <a:ext cx="5038165" cy="99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a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481104"/>
              </p:ext>
            </p:extLst>
          </p:nvPr>
        </p:nvGraphicFramePr>
        <p:xfrm>
          <a:off x="354447" y="500537"/>
          <a:ext cx="9825333" cy="599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0B99D62-DC93-0ADC-F91C-07B650CE88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860523"/>
              </p:ext>
            </p:extLst>
          </p:nvPr>
        </p:nvGraphicFramePr>
        <p:xfrm>
          <a:off x="2328862" y="-66675"/>
          <a:ext cx="7534275" cy="699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95045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16</a:t>
            </a:fld>
            <a:endParaRPr lang="x-none"/>
          </a:p>
        </p:txBody>
      </p:sp>
      <p:sp>
        <p:nvSpPr>
          <p:cNvPr id="7" name="Stačiakampis 6"/>
          <p:cNvSpPr/>
          <p:nvPr/>
        </p:nvSpPr>
        <p:spPr>
          <a:xfrm>
            <a:off x="1097280" y="0"/>
            <a:ext cx="10440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pt-BR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lt-LT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metų išlaidų plano įvykdymas</a:t>
            </a:r>
            <a:r>
              <a:rPr lang="lt-LT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struktūra ir pokytis </a:t>
            </a:r>
            <a:r>
              <a:rPr lang="pt-BR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pagal</a:t>
            </a:r>
            <a:r>
              <a:rPr lang="lt-LT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ekonominės klasifikacijos straipsnius                                                           </a:t>
            </a:r>
            <a:r>
              <a:rPr lang="lt-LT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(sumos-</a:t>
            </a:r>
            <a:r>
              <a:rPr lang="lt-LT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tūkst.eur</a:t>
            </a:r>
            <a:r>
              <a:rPr lang="lt-LT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finansai\Desktop\Grafiniai-elementai\Grafiniai-elementai\grafika_tirazas\RGB\PNG\RGB_ROKISKIS2021_grafika_kolona_GELTO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4651791"/>
            <a:ext cx="824753" cy="184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FF608B1B-0AD1-B295-7282-A1E577999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78" y="857250"/>
            <a:ext cx="97155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53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9A02E1E0-05C4-C589-3066-75EE8403E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412-0944-CE45-B089-4611B808A45D}" type="datetimeyyyy">
              <a:rPr lang="en-US" smtClean="0"/>
              <a:t>2023</a:t>
            </a:fld>
            <a:endParaRPr lang="x-none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ECFE6F7-7CF8-3681-67F7-ADF2FD284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E4627121-B327-6721-49FF-2AED8D20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17</a:t>
            </a:fld>
            <a:endParaRPr lang="x-none" dirty="0"/>
          </a:p>
        </p:txBody>
      </p:sp>
      <p:sp>
        <p:nvSpPr>
          <p:cNvPr id="6" name="Stačiakampis: suapvalinti kampai 5">
            <a:extLst>
              <a:ext uri="{FF2B5EF4-FFF2-40B4-BE49-F238E27FC236}">
                <a16:creationId xmlns:a16="http://schemas.microsoft.com/office/drawing/2014/main" id="{435CDE8A-DE17-598A-A6C9-BD5DC7DECA34}"/>
              </a:ext>
            </a:extLst>
          </p:cNvPr>
          <p:cNvSpPr/>
          <p:nvPr/>
        </p:nvSpPr>
        <p:spPr>
          <a:xfrm>
            <a:off x="838200" y="93741"/>
            <a:ext cx="10984230" cy="1004887"/>
          </a:xfrm>
          <a:prstGeom prst="roundRect">
            <a:avLst/>
          </a:prstGeom>
          <a:solidFill>
            <a:schemeClr val="bg1"/>
          </a:solidFill>
          <a:ln w="2540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lt-LT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Mokėtinų sumų </a:t>
            </a:r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likutis 2022-01-01 sudarė </a:t>
            </a:r>
            <a:r>
              <a:rPr lang="lt-LT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10787</a:t>
            </a:r>
            <a:r>
              <a:rPr lang="lt-L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tūkst.eur</a:t>
            </a:r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Metų p</a:t>
            </a:r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okytis </a:t>
            </a:r>
            <a:r>
              <a:rPr lang="lt-LT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+ 817,1</a:t>
            </a:r>
            <a:r>
              <a:rPr lang="lt-LT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tūkst.eurų; + 8,2 proc.</a:t>
            </a:r>
          </a:p>
        </p:txBody>
      </p:sp>
      <p:sp>
        <p:nvSpPr>
          <p:cNvPr id="7" name="Stačiakampis: suapvalinti kampai 6">
            <a:extLst>
              <a:ext uri="{FF2B5EF4-FFF2-40B4-BE49-F238E27FC236}">
                <a16:creationId xmlns:a16="http://schemas.microsoft.com/office/drawing/2014/main" id="{A2650092-89B9-F7A0-459B-F3BDAFCECD1C}"/>
              </a:ext>
            </a:extLst>
          </p:cNvPr>
          <p:cNvSpPr/>
          <p:nvPr/>
        </p:nvSpPr>
        <p:spPr>
          <a:xfrm>
            <a:off x="421512" y="2640330"/>
            <a:ext cx="3159888" cy="3463290"/>
          </a:xfrm>
          <a:prstGeom prst="roundRect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Paskolos -9320 </a:t>
            </a:r>
            <a:r>
              <a:rPr kumimoji="0" lang="lt-L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tūkst.eurų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/>
              </a:rPr>
              <a:t> 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Metų pokytis 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lt-L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-39,2 </a:t>
            </a:r>
            <a:r>
              <a:rPr kumimoji="0" lang="lt-L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tūkst.eurų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-2,6 proc.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Paskolų dalis (proc.) mokėtinų sumų struktūroje -86,4  proc.</a:t>
            </a:r>
          </a:p>
        </p:txBody>
      </p:sp>
      <p:sp>
        <p:nvSpPr>
          <p:cNvPr id="8" name="Stačiakampis: suapvalinti kampai 7">
            <a:extLst>
              <a:ext uri="{FF2B5EF4-FFF2-40B4-BE49-F238E27FC236}">
                <a16:creationId xmlns:a16="http://schemas.microsoft.com/office/drawing/2014/main" id="{45084952-5201-9501-832E-ECA3D7905F2A}"/>
              </a:ext>
            </a:extLst>
          </p:cNvPr>
          <p:cNvSpPr/>
          <p:nvPr/>
        </p:nvSpPr>
        <p:spPr>
          <a:xfrm>
            <a:off x="3874770" y="1497330"/>
            <a:ext cx="7715249" cy="5224145"/>
          </a:xfrm>
          <a:prstGeom prst="roundRect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l"/>
            <a:r>
              <a:rPr lang="lt-LT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Išlaidos </a:t>
            </a:r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–1389,9 </a:t>
            </a:r>
            <a:r>
              <a:rPr lang="lt-L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tūkst.eurų</a:t>
            </a:r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ir  </a:t>
            </a:r>
            <a:r>
              <a:rPr lang="lt-LT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materialiojo ir nematerialiojo turto įsigijimo išlaidos</a:t>
            </a:r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-77,1. Iš viso 1467 </a:t>
            </a:r>
            <a:r>
              <a:rPr lang="lt-L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tūkst.eurų</a:t>
            </a:r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Metų pokytis + 856,3 </a:t>
            </a:r>
            <a:r>
              <a:rPr lang="lt-L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tūkst.eurų</a:t>
            </a:r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2,2 karto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Išlaidų dalis (proc.) mokėtinų sumų struktūroje -14,6 proc.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Padidėjimą lėmė:</a:t>
            </a:r>
          </a:p>
          <a:p>
            <a:pPr lvl="0" algn="l"/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-ženkliai išaugusios kainos už energetinius išteklius ir prekes ir paslaugas – 159,9 </a:t>
            </a:r>
            <a:r>
              <a:rPr lang="lt-L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tūkst.eurų</a:t>
            </a:r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l"/>
            <a:r>
              <a:rPr lang="lt-L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-socialinių išmokų ir kompensacijų  gavėjų skaičius ir išmokamos    sumos- 541,6tūkst. eurų. </a:t>
            </a:r>
          </a:p>
          <a:p>
            <a:pPr lvl="0" algn="l"/>
            <a:endParaRPr lang="lt-L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Tiesioji rodyklės jungtis 9">
            <a:extLst>
              <a:ext uri="{FF2B5EF4-FFF2-40B4-BE49-F238E27FC236}">
                <a16:creationId xmlns:a16="http://schemas.microsoft.com/office/drawing/2014/main" id="{73D64452-068A-9700-D8F4-21EF781F7AED}"/>
              </a:ext>
            </a:extLst>
          </p:cNvPr>
          <p:cNvCxnSpPr/>
          <p:nvPr/>
        </p:nvCxnSpPr>
        <p:spPr>
          <a:xfrm flipH="1">
            <a:off x="2331720" y="1098628"/>
            <a:ext cx="1979486" cy="140454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iesioji rodyklės jungtis 11">
            <a:extLst>
              <a:ext uri="{FF2B5EF4-FFF2-40B4-BE49-F238E27FC236}">
                <a16:creationId xmlns:a16="http://schemas.microsoft.com/office/drawing/2014/main" id="{8659EEC1-EEDA-7D1B-90A3-B69E2DB229B6}"/>
              </a:ext>
            </a:extLst>
          </p:cNvPr>
          <p:cNvCxnSpPr/>
          <p:nvPr/>
        </p:nvCxnSpPr>
        <p:spPr>
          <a:xfrm>
            <a:off x="4311206" y="1098628"/>
            <a:ext cx="1180402" cy="36512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824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18</a:t>
            </a:fld>
            <a:endParaRPr lang="x-none"/>
          </a:p>
        </p:txBody>
      </p:sp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766798" y="421769"/>
            <a:ext cx="5909131" cy="3875102"/>
          </a:xfrm>
        </p:spPr>
        <p:txBody>
          <a:bodyPr>
            <a:normAutofit/>
          </a:bodyPr>
          <a:lstStyle/>
          <a:p>
            <a:r>
              <a:rPr lang="lt-LT" altLang="lt-LT" sz="2800" b="1" dirty="0">
                <a:latin typeface="Times New Roman" pitchFamily="18" charset="0"/>
                <a:cs typeface="Times New Roman" pitchFamily="18" charset="0"/>
              </a:rPr>
              <a:t>KONSOLIDUOTŲJŲ FINANSINIŲ </a:t>
            </a:r>
            <a:br>
              <a:rPr lang="lt-LT" altLang="lt-LT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lt-LT" altLang="lt-LT" sz="2800" b="1" dirty="0">
                <a:latin typeface="Times New Roman" pitchFamily="18" charset="0"/>
                <a:cs typeface="Times New Roman" pitchFamily="18" charset="0"/>
              </a:rPr>
              <a:t>ATASKAITŲ   RINKINYS</a:t>
            </a:r>
            <a:br>
              <a:rPr lang="lt-LT" altLang="lt-LT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lt-LT" dirty="0"/>
          </a:p>
        </p:txBody>
      </p:sp>
      <p:pic>
        <p:nvPicPr>
          <p:cNvPr id="5122" name="Picture 2" descr="C:\Users\finansai\Desktop\Grafiniai-elementai\Grafiniai-elementai\grafika_tirazas\RGB\PNG\RGB_ROKISKIS2021_grafika_arka_GELTO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38564" y="1229989"/>
            <a:ext cx="3716862" cy="462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102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21981B7D-761A-1EAA-C34D-844DBCEA5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412-0944-CE45-B089-4611B808A45D}" type="datetimeyyyy">
              <a:rPr lang="en-US" smtClean="0"/>
              <a:t>2023</a:t>
            </a:fld>
            <a:endParaRPr lang="x-none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A804286B-4C5C-C218-676C-7FBB9BDAD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EB88D2EA-14C2-19DC-7E3B-765026A58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19</a:t>
            </a:fld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26FC0-01A5-D908-319E-2DAFE306DE97}"/>
              </a:ext>
            </a:extLst>
          </p:cNvPr>
          <p:cNvSpPr txBox="1"/>
          <p:nvPr/>
        </p:nvSpPr>
        <p:spPr>
          <a:xfrm>
            <a:off x="2394834" y="1561705"/>
            <a:ext cx="865797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Rokiškio rajono savivaldybės 2022 m. gruodžio 31 d. pasibaigusių metų konsoliduotųjų finansinių ataskaitų rinkinį sudaro:</a:t>
            </a:r>
            <a:endParaRPr lang="lt-L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1)	finansinės būklės ataskaita;</a:t>
            </a:r>
            <a:endParaRPr lang="lt-L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2)	 veiklos rezultatų ataskaita;</a:t>
            </a:r>
            <a:endParaRPr lang="lt-L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3)	 pinigų srautų ataskaita;</a:t>
            </a:r>
            <a:endParaRPr lang="lt-L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4)	 grynojo turto pokyčio ataskaita;</a:t>
            </a:r>
            <a:endParaRPr lang="lt-L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lt-L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5)	 aiškinamasis raštas.</a:t>
            </a:r>
            <a:endParaRPr lang="lt-L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06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FCC2A4-9A69-8A4F-9263-7F04F619F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0E2E-86A7-1740-9536-422DE669C107}" type="datetimeyyyy">
              <a:rPr lang="en-US" smtClean="0"/>
              <a:pPr/>
              <a:t>2023</a:t>
            </a:fld>
            <a:endParaRPr lang="x-none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348C7E0-15A8-064C-9D0E-711D4B522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5" y="243161"/>
            <a:ext cx="6551297" cy="1698927"/>
          </a:xfrm>
        </p:spPr>
        <p:txBody>
          <a:bodyPr/>
          <a:lstStyle/>
          <a:p>
            <a:r>
              <a:rPr lang="en-US" sz="1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Pajamos</a:t>
            </a:r>
            <a:endParaRPr lang="x-none" sz="1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31" y="3770888"/>
            <a:ext cx="5116589" cy="177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670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20</a:t>
            </a:fld>
            <a:endParaRPr lang="x-none"/>
          </a:p>
        </p:txBody>
      </p:sp>
      <p:sp>
        <p:nvSpPr>
          <p:cNvPr id="9" name="Stačiakampis 8"/>
          <p:cNvSpPr/>
          <p:nvPr/>
        </p:nvSpPr>
        <p:spPr>
          <a:xfrm>
            <a:off x="681128" y="1290164"/>
            <a:ext cx="11806280" cy="440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lt-LT" altLang="lt-LT" sz="2800" dirty="0">
                <a:latin typeface="Times New Roman" pitchFamily="18" charset="0"/>
              </a:rPr>
              <a:t>2022 metų konsoliduotųjų finansinių ataskaitų rinkinį sudaro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lt-LT" altLang="lt-LT" sz="2800" dirty="0">
                <a:solidFill>
                  <a:srgbClr val="0070C0"/>
                </a:solidFill>
                <a:latin typeface="Times New Roman" pitchFamily="18" charset="0"/>
              </a:rPr>
              <a:t>   </a:t>
            </a:r>
            <a:r>
              <a:rPr lang="lt-LT" altLang="lt-LT" sz="2800" dirty="0">
                <a:solidFill>
                  <a:srgbClr val="FF0000"/>
                </a:solidFill>
                <a:latin typeface="Times New Roman" pitchFamily="18" charset="0"/>
                <a:sym typeface="Wingdings"/>
              </a:rPr>
              <a:t>35</a:t>
            </a:r>
            <a:r>
              <a:rPr lang="lt-LT" altLang="lt-LT" sz="2800" dirty="0">
                <a:latin typeface="Times New Roman" pitchFamily="18" charset="0"/>
              </a:rPr>
              <a:t> viešojo sektoriaus subjektų finansinių ataskaitų rinkiniai, iš jų: 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lt-LT" altLang="lt-LT" sz="2800" dirty="0">
                <a:solidFill>
                  <a:srgbClr val="FF0000"/>
                </a:solidFill>
                <a:latin typeface="Times New Roman" pitchFamily="18" charset="0"/>
              </a:rPr>
              <a:t> 30</a:t>
            </a:r>
            <a:r>
              <a:rPr lang="lt-LT" altLang="lt-LT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lt-LT" altLang="lt-LT" sz="2800" dirty="0">
                <a:latin typeface="Times New Roman" pitchFamily="18" charset="0"/>
              </a:rPr>
              <a:t>kontroliuojamų biudžetinių įstaigų,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lt-LT" altLang="lt-LT" sz="2800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lt-LT" altLang="lt-LT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lt-LT" altLang="lt-LT" sz="2800" dirty="0">
                <a:latin typeface="Times New Roman" pitchFamily="18" charset="0"/>
              </a:rPr>
              <a:t>kontroliuojamų viešųjų įstaigų, priskiriamų prie viešojo  sektoriaus subjektų,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lt-LT" altLang="lt-LT" sz="2800" dirty="0">
                <a:solidFill>
                  <a:srgbClr val="FF0000"/>
                </a:solidFill>
                <a:latin typeface="Times New Roman" pitchFamily="18" charset="0"/>
              </a:rPr>
              <a:t>1 </a:t>
            </a:r>
            <a:r>
              <a:rPr lang="lt-LT" altLang="lt-LT" sz="2800" dirty="0">
                <a:latin typeface="Times New Roman" pitchFamily="18" charset="0"/>
              </a:rPr>
              <a:t>administruojamo išteklių fondo (savivaldybės iždo).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lt-LT" altLang="lt-LT" sz="2800" dirty="0">
              <a:latin typeface="Times New Roman" pitchFamily="18" charset="0"/>
            </a:endParaRP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lt-LT" altLang="lt-LT" sz="2800" dirty="0">
                <a:latin typeface="Times New Roman" pitchFamily="18" charset="0"/>
              </a:rPr>
              <a:t> </a:t>
            </a:r>
            <a:r>
              <a:rPr lang="lt-LT" altLang="lt-LT" sz="2800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lt-LT" altLang="lt-LT" sz="2800" dirty="0">
                <a:latin typeface="Times New Roman" pitchFamily="18" charset="0"/>
              </a:rPr>
              <a:t>į rinkinį yra įtrauktas finansinis turtas, kurį sudaro 5  kontroliuojamų akcinių ir uždarųjų akcinių bendrovių nuosavas kapitalas (UAB Rokiškio autobusų parkas, UAB Rokiškio vandenys,, AB Rokiškio komunalininkas, AB Panevėžio energija, UAB Panevėžio  regiono atliekų tvarkymo centras).</a:t>
            </a:r>
          </a:p>
        </p:txBody>
      </p:sp>
      <p:pic>
        <p:nvPicPr>
          <p:cNvPr id="1026" name="Picture 2" descr="C:\Users\finansai\Desktop\Grafiniai-elementai\Grafiniai-elementai\grafika_tirazas\RGB\PNG\RGB_ROKISKIS2021_grafika_priegaide_RAUDO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84" y="5775925"/>
            <a:ext cx="2119747" cy="102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892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21</a:t>
            </a:fld>
            <a:endParaRPr lang="x-none"/>
          </a:p>
        </p:txBody>
      </p:sp>
      <p:sp>
        <p:nvSpPr>
          <p:cNvPr id="6" name="Stačiakampis 3"/>
          <p:cNvSpPr>
            <a:spLocks noChangeArrowheads="1"/>
          </p:cNvSpPr>
          <p:nvPr/>
        </p:nvSpPr>
        <p:spPr bwMode="auto">
          <a:xfrm>
            <a:off x="611188" y="260350"/>
            <a:ext cx="9948144" cy="711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lt-LT" altLang="lt-LT" sz="2400" b="1" dirty="0">
                <a:solidFill>
                  <a:schemeClr val="tx1"/>
                </a:solidFill>
                <a:latin typeface="Times New Roman" pitchFamily="18" charset="0"/>
              </a:rPr>
              <a:t>  </a:t>
            </a:r>
            <a:endParaRPr lang="lt-LT" altLang="lt-LT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lt-LT" altLang="lt-LT" sz="2400" b="1" dirty="0">
                <a:solidFill>
                  <a:schemeClr val="tx1"/>
                </a:solidFill>
                <a:latin typeface="Times New Roman" pitchFamily="18" charset="0"/>
                <a:sym typeface="Wingdings"/>
              </a:rPr>
              <a:t> </a:t>
            </a:r>
            <a:r>
              <a:rPr lang="lt-LT" altLang="lt-LT" sz="2400" dirty="0">
                <a:solidFill>
                  <a:schemeClr val="tx1"/>
                </a:solidFill>
                <a:latin typeface="Times New Roman" pitchFamily="18" charset="0"/>
              </a:rPr>
              <a:t>Grynasis turtas 2022 metų pabaigai </a:t>
            </a:r>
            <a:r>
              <a:rPr lang="lt-LT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27080,03 </a:t>
            </a:r>
            <a:r>
              <a:rPr lang="lt-LT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tūkst.eurų</a:t>
            </a:r>
            <a:r>
              <a:rPr lang="lt-LT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ir sudarė 19,0 proc.</a:t>
            </a:r>
          </a:p>
          <a:p>
            <a:pPr>
              <a:buNone/>
            </a:pP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nuo bendros turto sumos.</a:t>
            </a: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t-LT" altLang="lt-LT" sz="2400" dirty="0">
                <a:solidFill>
                  <a:schemeClr val="tx1"/>
                </a:solidFill>
                <a:latin typeface="Times New Roman" pitchFamily="18" charset="0"/>
              </a:rPr>
              <a:t>Pokytis  1174,28 tūkst. eurų arba 4,5 proc.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lt-LT" altLang="lt-LT" sz="24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lt-LT" altLang="lt-LT" sz="2400" dirty="0">
                <a:solidFill>
                  <a:schemeClr val="tx1"/>
                </a:solidFill>
                <a:latin typeface="Times New Roman" pitchFamily="18" charset="0"/>
              </a:rPr>
              <a:t>Savivaldybės viešasis sektorius, vykdydamas pagrindines funkcijas, gavo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lt-LT" altLang="lt-LT" sz="2400" dirty="0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lt-LT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71980,68 tūkst. eurų pajamų ir turėjo 70109,81 tūkst. eurų sąnaudų.</a:t>
            </a:r>
            <a:endParaRPr lang="lt-LT" altLang="lt-LT" sz="2400" dirty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lt-LT" altLang="lt-LT" sz="24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lt-LT" altLang="lt-LT" sz="2400" dirty="0">
                <a:solidFill>
                  <a:schemeClr val="tx1"/>
                </a:solidFill>
                <a:latin typeface="Times New Roman" pitchFamily="18" charset="0"/>
              </a:rPr>
              <a:t>Pagrindinės veiklos rezultatas prieš nuosavybės metodo įtaką </a:t>
            </a:r>
            <a:r>
              <a:rPr lang="lt-LT" altLang="lt-LT" sz="2400" dirty="0">
                <a:solidFill>
                  <a:srgbClr val="C00000"/>
                </a:solidFill>
                <a:latin typeface="Times New Roman" pitchFamily="18" charset="0"/>
              </a:rPr>
              <a:t>– </a:t>
            </a:r>
            <a:r>
              <a:rPr lang="lt-LT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1870,87 tūkst. eurų perviršis</a:t>
            </a: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kuris reiškia, kad šia suma viešojo sektoriaus pagrindinės veiklos pajamos viršijo pagrindinės veiklos patirtas sąnaudas. </a:t>
            </a:r>
            <a:endParaRPr lang="lt-L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2021 m. pabaigai- 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676,9 tūkst. eurų perviršis.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Savivaldybės viešojo sektoriaus </a:t>
            </a:r>
            <a:r>
              <a:rPr lang="lt-LT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grynasis perviršis – </a:t>
            </a:r>
            <a:r>
              <a:rPr lang="lt-L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808,05 tūkst. eurų.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lt-L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   2021 metų-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246,28  </a:t>
            </a:r>
            <a:r>
              <a:rPr kumimoji="0" lang="lt-L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tūkst.eurų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lt-LT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None/>
            </a:pPr>
            <a:endParaRPr lang="lt-L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lt-LT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lt-L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C:\Users\finansai\Desktop\Grafiniai-elementai\Grafiniai-elementai\grafika_tirazas\RGB\PNG\RGB_ROKISKIS2021_grafika_strele_RAUDO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340" y="4786020"/>
            <a:ext cx="1470991" cy="190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347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C5C63-8486-5646-B8A6-3443DBE2DD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1E0E2E-86A7-1740-9536-422DE669C107}" type="datetimeyyyy">
              <a:rPr lang="en-US" smtClean="0">
                <a:solidFill>
                  <a:srgbClr val="FFFFFF"/>
                </a:solidFill>
              </a:rPr>
              <a:pPr/>
              <a:t>2023</a:t>
            </a:fld>
            <a:endParaRPr lang="x-non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0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893A6A-2C85-3847-8EDE-E70BB637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A5A5-FE41-5741-BC1F-77375B4DFD74}" type="datetimeyyyy">
              <a:rPr lang="en-US" smtClean="0"/>
              <a:t>2023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BD6F9-908D-1B4E-B832-E5BDA5846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3</a:t>
            </a:fld>
            <a:endParaRPr lang="x-none"/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id="{3E7F8AE2-3A20-CA7C-F0C9-77C6F15E3D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50659" y="1747381"/>
            <a:ext cx="2680447" cy="938550"/>
          </a:xfrm>
        </p:spPr>
        <p:txBody>
          <a:bodyPr>
            <a:noAutofit/>
          </a:bodyPr>
          <a:lstStyle/>
          <a:p>
            <a:r>
              <a:rPr lang="lt-LT" sz="2800" dirty="0"/>
              <a:t>  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Patikslintas</a:t>
            </a:r>
          </a:p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metų eigoje </a:t>
            </a:r>
          </a:p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7,56 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mln.eur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ksto vietos rezervavimo ženklas 10">
            <a:extLst>
              <a:ext uri="{FF2B5EF4-FFF2-40B4-BE49-F238E27FC236}">
                <a16:creationId xmlns:a16="http://schemas.microsoft.com/office/drawing/2014/main" id="{2DE4FA9D-05AC-770E-CEB8-380424511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18612" y="1747382"/>
            <a:ext cx="4473388" cy="1300618"/>
          </a:xfrm>
        </p:spPr>
        <p:txBody>
          <a:bodyPr>
            <a:normAutofit/>
          </a:bodyPr>
          <a:lstStyle/>
          <a:p>
            <a:r>
              <a:rPr lang="lt-LT" sz="2800" dirty="0"/>
              <a:t>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Planas  metų pabaigai</a:t>
            </a:r>
          </a:p>
          <a:p>
            <a:r>
              <a:rPr lang="lt-LT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51,34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mln.eur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avadinimas 7">
            <a:extLst>
              <a:ext uri="{FF2B5EF4-FFF2-40B4-BE49-F238E27FC236}">
                <a16:creationId xmlns:a16="http://schemas.microsoft.com/office/drawing/2014/main" id="{EA6B9F3B-D2C4-67D4-BAF9-3266BDCD1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416485"/>
            <a:ext cx="11469948" cy="773393"/>
          </a:xfrm>
        </p:spPr>
        <p:txBody>
          <a:bodyPr>
            <a:normAutofit fontScale="90000"/>
          </a:bodyPr>
          <a:lstStyle/>
          <a:p>
            <a:r>
              <a:rPr lang="lt-L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BIUDŽETO PAJAMŲ PLANO ĮVYKDYMAS</a:t>
            </a:r>
            <a:br>
              <a:rPr lang="lt-L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(įskaitant metų pradžios likutį ir skolintas lėšas)</a:t>
            </a: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id="{21167CE5-60D2-EAE0-D6BF-914578D85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11" y="1747382"/>
            <a:ext cx="2918236" cy="1521233"/>
          </a:xfrm>
        </p:spPr>
        <p:txBody>
          <a:bodyPr>
            <a:normAutofit/>
          </a:bodyPr>
          <a:lstStyle/>
          <a:p>
            <a:r>
              <a:rPr lang="lt-LT" sz="2800" dirty="0"/>
              <a:t>     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Patvirtintas</a:t>
            </a:r>
          </a:p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planas </a:t>
            </a:r>
          </a:p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43,78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mln.eur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dyklė: dešinėn 14">
            <a:extLst>
              <a:ext uri="{FF2B5EF4-FFF2-40B4-BE49-F238E27FC236}">
                <a16:creationId xmlns:a16="http://schemas.microsoft.com/office/drawing/2014/main" id="{ADAE0405-E84F-BCCE-DEA3-72BFA05BAF1E}"/>
              </a:ext>
            </a:extLst>
          </p:cNvPr>
          <p:cNvSpPr/>
          <p:nvPr/>
        </p:nvSpPr>
        <p:spPr>
          <a:xfrm>
            <a:off x="2985247" y="2017059"/>
            <a:ext cx="1075765" cy="2420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Rodyklė: dešinėn 15">
            <a:extLst>
              <a:ext uri="{FF2B5EF4-FFF2-40B4-BE49-F238E27FC236}">
                <a16:creationId xmlns:a16="http://schemas.microsoft.com/office/drawing/2014/main" id="{CD943344-ABCE-1663-D21C-D8D61EA8EC9F}"/>
              </a:ext>
            </a:extLst>
          </p:cNvPr>
          <p:cNvSpPr/>
          <p:nvPr/>
        </p:nvSpPr>
        <p:spPr>
          <a:xfrm>
            <a:off x="6678707" y="2017059"/>
            <a:ext cx="1039906" cy="2420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9" name="Picture 1" descr="C:\Users\finansai\Desktop\Grafiniai-elementai\Grafiniai-elementai\grafika_tirazas\RGB\PNG\RGB_ROKISKIS2021_grafika_priegaide_GELTONA.png">
            <a:extLst>
              <a:ext uri="{FF2B5EF4-FFF2-40B4-BE49-F238E27FC236}">
                <a16:creationId xmlns:a16="http://schemas.microsoft.com/office/drawing/2014/main" id="{42753F7F-871B-F4C3-9C20-26E348BE8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9854" y="5280531"/>
            <a:ext cx="3091158" cy="9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dyklė: žemyn 21">
            <a:extLst>
              <a:ext uri="{FF2B5EF4-FFF2-40B4-BE49-F238E27FC236}">
                <a16:creationId xmlns:a16="http://schemas.microsoft.com/office/drawing/2014/main" id="{129134E7-7D3F-A9AC-EE32-3D723A4BB5D7}"/>
              </a:ext>
            </a:extLst>
          </p:cNvPr>
          <p:cNvSpPr/>
          <p:nvPr/>
        </p:nvSpPr>
        <p:spPr>
          <a:xfrm>
            <a:off x="9233646" y="2749923"/>
            <a:ext cx="215154" cy="13849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3A9D73-1C01-4ED6-142D-0153545F3F65}"/>
              </a:ext>
            </a:extLst>
          </p:cNvPr>
          <p:cNvSpPr txBox="1"/>
          <p:nvPr/>
        </p:nvSpPr>
        <p:spPr>
          <a:xfrm>
            <a:off x="6391835" y="4217894"/>
            <a:ext cx="51367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Gauta pajamų   </a:t>
            </a:r>
            <a:r>
              <a:rPr lang="lt-LT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52,87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mln.eur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Gauta 1,53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mln.eur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daugiau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planas įvykdytas 103 proc</a:t>
            </a:r>
            <a:r>
              <a:rPr lang="lt-LT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660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4</a:t>
            </a:fld>
            <a:endParaRPr lang="x-none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429640"/>
              </p:ext>
            </p:extLst>
          </p:nvPr>
        </p:nvGraphicFramePr>
        <p:xfrm>
          <a:off x="690282" y="331695"/>
          <a:ext cx="9968753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C:\Users\finansai\Desktop\Grafiniai-elementai\Grafiniai-elementai\grafika_tirazas\RGB\PNG\RGB_ROKISKIS2021_grafika_lapas_GELTONA.png">
            <a:extLst>
              <a:ext uri="{FF2B5EF4-FFF2-40B4-BE49-F238E27FC236}">
                <a16:creationId xmlns:a16="http://schemas.microsoft.com/office/drawing/2014/main" id="{A26C40DC-D2B7-367A-2DEA-406915EEC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952" y="4886066"/>
            <a:ext cx="1663512" cy="180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52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E375A63B-0DA0-6243-E1FC-70BFA875C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274" y="365126"/>
            <a:ext cx="10027024" cy="612028"/>
          </a:xfrm>
        </p:spPr>
        <p:txBody>
          <a:bodyPr>
            <a:normAutofit fontScale="90000"/>
          </a:bodyPr>
          <a:lstStyle/>
          <a:p>
            <a:r>
              <a:rPr lang="lt-L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Biudžeto pajamų plano įvykdymas, struktūra, pokytis </a:t>
            </a:r>
            <a:br>
              <a:rPr lang="lt-LT" sz="2800" dirty="0">
                <a:latin typeface="+mn-lt"/>
              </a:rPr>
            </a:br>
            <a:r>
              <a:rPr lang="lt-LT" sz="2800" dirty="0">
                <a:latin typeface="+mn-lt"/>
              </a:rPr>
              <a:t>								</a:t>
            </a:r>
            <a:r>
              <a:rPr lang="lt-L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(sumos-</a:t>
            </a:r>
            <a:r>
              <a:rPr lang="lt-L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tūkst.eur</a:t>
            </a:r>
            <a:r>
              <a:rPr lang="lt-L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5</a:t>
            </a:fld>
            <a:endParaRPr lang="x-none"/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C924690C-D823-E5BF-EBD0-F24D97B86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4" y="1114424"/>
            <a:ext cx="10548565" cy="524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7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EC47026A-80C2-110E-14D2-E32D34A2F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C412-0944-CE45-B089-4611B808A45D}" type="datetimeyyyy">
              <a:rPr lang="en-US" smtClean="0"/>
              <a:t>2023</a:t>
            </a:fld>
            <a:endParaRPr lang="x-none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C7FEFC6A-2DF1-AE35-3849-8E11E032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Tema</a:t>
            </a:r>
            <a:endParaRPr lang="x-none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1B9394E3-6BCB-0BBE-CF94-0CD4BE98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6</a:t>
            </a:fld>
            <a:endParaRPr lang="x-none"/>
          </a:p>
        </p:txBody>
      </p:sp>
      <p:sp>
        <p:nvSpPr>
          <p:cNvPr id="5" name="Pavadinimas 4">
            <a:extLst>
              <a:ext uri="{FF2B5EF4-FFF2-40B4-BE49-F238E27FC236}">
                <a16:creationId xmlns:a16="http://schemas.microsoft.com/office/drawing/2014/main" id="{B8EC67F8-0326-7731-13F0-C88938DD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2" y="365125"/>
            <a:ext cx="11409744" cy="549275"/>
          </a:xfrm>
        </p:spPr>
        <p:txBody>
          <a:bodyPr/>
          <a:lstStyle/>
          <a:p>
            <a:r>
              <a:rPr lang="lt-LT" dirty="0"/>
              <a:t>                            </a:t>
            </a:r>
            <a:r>
              <a:rPr lang="lt-L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METŲ PAJAMŲ STRUKTŪRA</a:t>
            </a:r>
          </a:p>
        </p:txBody>
      </p:sp>
      <p:pic>
        <p:nvPicPr>
          <p:cNvPr id="7" name="Picture 2" descr="C:\Users\finansai\Desktop\Grafiniai-elementai\Grafiniai-elementai\grafika_tirazas\RGB\PNG\RGB_ROKISKIS2021_grafika_saule_GELTONA.png">
            <a:extLst>
              <a:ext uri="{FF2B5EF4-FFF2-40B4-BE49-F238E27FC236}">
                <a16:creationId xmlns:a16="http://schemas.microsoft.com/office/drawing/2014/main" id="{C39E5F1A-3CE2-6F5E-7336-BB2E1E144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2" y="4617941"/>
            <a:ext cx="1998732" cy="187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F95EC10E-62E6-8E6B-AD40-C4631F56B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068" y="914400"/>
            <a:ext cx="860367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2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7</a:t>
            </a:fld>
            <a:endParaRPr lang="x-none"/>
          </a:p>
        </p:txBody>
      </p:sp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i="1" dirty="0"/>
              <a:t>                 </a:t>
            </a:r>
            <a:r>
              <a:rPr lang="lt-L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GYVENTOJŲ PAJAMŲ MOKESTIS</a:t>
            </a:r>
          </a:p>
        </p:txBody>
      </p:sp>
      <p:sp>
        <p:nvSpPr>
          <p:cNvPr id="2" name="Stačiakampis 1"/>
          <p:cNvSpPr/>
          <p:nvPr/>
        </p:nvSpPr>
        <p:spPr>
          <a:xfrm>
            <a:off x="7266297" y="2046447"/>
            <a:ext cx="4491079" cy="6463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TextBox 6"/>
          <p:cNvSpPr txBox="1"/>
          <p:nvPr/>
        </p:nvSpPr>
        <p:spPr>
          <a:xfrm>
            <a:off x="7266297" y="2046447"/>
            <a:ext cx="458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GPM dalis (procentais), tenkanti savivaldybių </a:t>
            </a:r>
            <a:r>
              <a:rPr lang="lt-LT" sz="200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biudžetams- 48,12 proc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Stačiakampis 2"/>
          <p:cNvSpPr/>
          <p:nvPr/>
        </p:nvSpPr>
        <p:spPr>
          <a:xfrm>
            <a:off x="7315199" y="2929317"/>
            <a:ext cx="4491079" cy="8253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m. gauta GPM iš veiklų pagal verslo liudijimą- 32,3 tūkst. eurų.2021m.- gauta18,0 </a:t>
            </a:r>
            <a:r>
              <a:rPr lang="lt-LT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tūkst.eurų</a:t>
            </a:r>
            <a:r>
              <a:rPr lang="lt-L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Stačiakampis 7"/>
          <p:cNvSpPr/>
          <p:nvPr/>
        </p:nvSpPr>
        <p:spPr>
          <a:xfrm>
            <a:off x="7315199" y="4175490"/>
            <a:ext cx="4516057" cy="89012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TextBox 8"/>
          <p:cNvSpPr txBox="1"/>
          <p:nvPr/>
        </p:nvSpPr>
        <p:spPr>
          <a:xfrm>
            <a:off x="7315199" y="4175491"/>
            <a:ext cx="4329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2022m. gauta 4,4 mln. eurų arba 21,2 proc. daugiau nei 2021m. 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457915"/>
              </p:ext>
            </p:extLst>
          </p:nvPr>
        </p:nvGraphicFramePr>
        <p:xfrm>
          <a:off x="336819" y="2057399"/>
          <a:ext cx="6081909" cy="411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611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8</a:t>
            </a:fld>
            <a:endParaRPr lang="x-none"/>
          </a:p>
        </p:txBody>
      </p:sp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                   </a:t>
            </a:r>
            <a:r>
              <a:rPr lang="lt-L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NEKILNOJAMOJO TURTO MOKESTIS</a:t>
            </a:r>
          </a:p>
        </p:txBody>
      </p:sp>
      <p:sp>
        <p:nvSpPr>
          <p:cNvPr id="7" name="Stačiakampis 6"/>
          <p:cNvSpPr/>
          <p:nvPr/>
        </p:nvSpPr>
        <p:spPr>
          <a:xfrm>
            <a:off x="6853954" y="2010354"/>
            <a:ext cx="4830945" cy="6463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TextBox 7"/>
          <p:cNvSpPr txBox="1"/>
          <p:nvPr/>
        </p:nvSpPr>
        <p:spPr>
          <a:xfrm>
            <a:off x="6853954" y="2010354"/>
            <a:ext cx="4814761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gauta 14,5 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tūkst.eurų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 arba 4,6 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proc.daugiau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nei 2021 m.</a:t>
            </a: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1586" y="2993765"/>
            <a:ext cx="4758117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62,4 proc.  mokesčio  mokėtojai- kitų savivaldybių FA ir JA. Vilnius, Mažeikiai, Panevėžys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s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umokėta - 204,5 tūkst. eurų.</a:t>
            </a:r>
          </a:p>
        </p:txBody>
      </p:sp>
      <p:sp>
        <p:nvSpPr>
          <p:cNvPr id="11" name="Stačiakampis 10"/>
          <p:cNvSpPr/>
          <p:nvPr/>
        </p:nvSpPr>
        <p:spPr>
          <a:xfrm>
            <a:off x="6853954" y="4498565"/>
            <a:ext cx="4758117" cy="8996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6853954" y="4474894"/>
            <a:ext cx="4830945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38,5proc. mokesčio mokėtojai-Rokiškio 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savivaldybės FA ir JA.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s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umokėta - 130,1 tūkst. eurų.</a:t>
            </a:r>
          </a:p>
        </p:txBody>
      </p:sp>
      <p:graphicFrame>
        <p:nvGraphicFramePr>
          <p:cNvPr id="13" name="Diagrama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112127"/>
              </p:ext>
            </p:extLst>
          </p:nvPr>
        </p:nvGraphicFramePr>
        <p:xfrm>
          <a:off x="0" y="1707420"/>
          <a:ext cx="6352248" cy="3375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tačiakampis 2"/>
          <p:cNvSpPr/>
          <p:nvPr/>
        </p:nvSpPr>
        <p:spPr>
          <a:xfrm>
            <a:off x="6853954" y="5729161"/>
            <a:ext cx="4822852" cy="95081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mokesčio </a:t>
            </a:r>
            <a:r>
              <a:rPr lang="lt-L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nepriemoka 2023-01-01 </a:t>
            </a:r>
          </a:p>
          <a:p>
            <a:r>
              <a:rPr lang="lt-L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 tūkst. eurų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lt-LT" sz="2000" dirty="0"/>
              <a:t>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804556"/>
              </p:ext>
            </p:extLst>
          </p:nvPr>
        </p:nvGraphicFramePr>
        <p:xfrm>
          <a:off x="421512" y="2057399"/>
          <a:ext cx="5963104" cy="4325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3495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04EE-1878-2047-8E3A-873E54783374}" type="slidenum">
              <a:rPr lang="x-none" smtClean="0"/>
              <a:t>9</a:t>
            </a:fld>
            <a:endParaRPr lang="x-none" dirty="0"/>
          </a:p>
        </p:txBody>
      </p:sp>
      <p:sp>
        <p:nvSpPr>
          <p:cNvPr id="7" name="Antraštė 6"/>
          <p:cNvSpPr>
            <a:spLocks noGrp="1"/>
          </p:cNvSpPr>
          <p:nvPr>
            <p:ph type="title"/>
          </p:nvPr>
        </p:nvSpPr>
        <p:spPr>
          <a:xfrm>
            <a:off x="421512" y="365125"/>
            <a:ext cx="11409744" cy="516907"/>
          </a:xfrm>
        </p:spPr>
        <p:txBody>
          <a:bodyPr/>
          <a:lstStyle/>
          <a:p>
            <a:r>
              <a:rPr lang="lt-LT" i="1" dirty="0"/>
              <a:t>                              </a:t>
            </a:r>
            <a:r>
              <a:rPr lang="lt-L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ŽEMĖS MOKESTIS</a:t>
            </a:r>
            <a:endParaRPr lang="lt-LT" i="1" dirty="0"/>
          </a:p>
        </p:txBody>
      </p:sp>
      <p:sp>
        <p:nvSpPr>
          <p:cNvPr id="9" name="Stačiakampis 8"/>
          <p:cNvSpPr/>
          <p:nvPr/>
        </p:nvSpPr>
        <p:spPr>
          <a:xfrm>
            <a:off x="6651653" y="1925904"/>
            <a:ext cx="5179603" cy="8982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TextBox 10"/>
          <p:cNvSpPr txBox="1"/>
          <p:nvPr/>
        </p:nvSpPr>
        <p:spPr>
          <a:xfrm>
            <a:off x="6651654" y="1925904"/>
            <a:ext cx="5179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75,2 proc. mokesčio sumoka Rokiškio rajono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  savivaldybės FA ir JA.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Sumoka 473 tūkst. eurų.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tačiakampis 11"/>
          <p:cNvSpPr/>
          <p:nvPr/>
        </p:nvSpPr>
        <p:spPr>
          <a:xfrm>
            <a:off x="6651654" y="3074973"/>
            <a:ext cx="5179602" cy="150511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TextBox 12"/>
          <p:cNvSpPr txBox="1"/>
          <p:nvPr/>
        </p:nvSpPr>
        <p:spPr>
          <a:xfrm>
            <a:off x="6651654" y="3261090"/>
            <a:ext cx="5073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24,8 proc. mokesčio sumoka kitų savivaldybių FA ir JA, turintys žemės nuosavybę Rokiškio rajono savivaldybėje.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Sumoka 159,3 tūkst. eurų.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tačiakampis 13"/>
          <p:cNvSpPr/>
          <p:nvPr/>
        </p:nvSpPr>
        <p:spPr>
          <a:xfrm>
            <a:off x="6651653" y="4960418"/>
            <a:ext cx="5179603" cy="8577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TextBox 14"/>
          <p:cNvSpPr txBox="1"/>
          <p:nvPr/>
        </p:nvSpPr>
        <p:spPr>
          <a:xfrm>
            <a:off x="6651654" y="5122258"/>
            <a:ext cx="5073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mokesčio nepriemoka 2023-01-01 - 62,5 tūkst.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eurų.</a:t>
            </a:r>
          </a:p>
        </p:txBody>
      </p:sp>
      <p:sp>
        <p:nvSpPr>
          <p:cNvPr id="2" name="Stačiakampis 1"/>
          <p:cNvSpPr/>
          <p:nvPr/>
        </p:nvSpPr>
        <p:spPr>
          <a:xfrm>
            <a:off x="6651653" y="1014741"/>
            <a:ext cx="5179604" cy="79249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t-LT" dirty="0">
              <a:solidFill>
                <a:schemeClr val="tx1"/>
              </a:solidFill>
              <a:sym typeface="Wingdings"/>
            </a:endParaRPr>
          </a:p>
          <a:p>
            <a:r>
              <a:rPr lang="lt-L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2022m. gauta 14,7 tūkst. eurų arba 2,3 proc. mažiau  </a:t>
            </a:r>
          </a:p>
          <a:p>
            <a:r>
              <a:rPr lang="lt-LT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nei 2021m.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827300"/>
              </p:ext>
            </p:extLst>
          </p:nvPr>
        </p:nvGraphicFramePr>
        <p:xfrm>
          <a:off x="188259" y="1326776"/>
          <a:ext cx="5683623" cy="4823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76162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Rokiski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4D2"/>
      </a:accent1>
      <a:accent2>
        <a:srgbClr val="FF1D5A"/>
      </a:accent2>
      <a:accent3>
        <a:srgbClr val="FFCC37"/>
      </a:accent3>
      <a:accent4>
        <a:srgbClr val="668EE4"/>
      </a:accent4>
      <a:accent5>
        <a:srgbClr val="FFA4BD"/>
      </a:accent5>
      <a:accent6>
        <a:srgbClr val="FFEBAE"/>
      </a:accent6>
      <a:hlink>
        <a:srgbClr val="0044D2"/>
      </a:hlink>
      <a:folHlink>
        <a:srgbClr val="668EE4"/>
      </a:folHlink>
    </a:clrScheme>
    <a:fontScheme name="Rokiškis">
      <a:majorFont>
        <a:latin typeface="Antipo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„Office“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„Office“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„Office“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3656</TotalTime>
  <Words>1167</Words>
  <Application>Microsoft Office PowerPoint</Application>
  <PresentationFormat>Plačiaekranė</PresentationFormat>
  <Paragraphs>242</Paragraphs>
  <Slides>22</Slides>
  <Notes>4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22</vt:i4>
      </vt:variant>
    </vt:vector>
  </HeadingPairs>
  <TitlesOfParts>
    <vt:vector size="31" baseType="lpstr">
      <vt:lpstr>Antipol</vt:lpstr>
      <vt:lpstr>Arial</vt:lpstr>
      <vt:lpstr>Calibri</vt:lpstr>
      <vt:lpstr>Calibri Light</vt:lpstr>
      <vt:lpstr>Georgia</vt:lpstr>
      <vt:lpstr>Times New Roman</vt:lpstr>
      <vt:lpstr>Wingdings</vt:lpstr>
      <vt:lpstr>1_Office Theme</vt:lpstr>
      <vt:lpstr>„Office“ tema</vt:lpstr>
      <vt:lpstr>ROKIŠKIO RAJONO SAVIVALDYBĖS 2022 METŲ KONSOLIDUOTŲ ATASKAITŲ RINKINIO </vt:lpstr>
      <vt:lpstr>Pajamos</vt:lpstr>
      <vt:lpstr>                              BIUDŽETO PAJAMŲ PLANO ĮVYKDYMAS                     (įskaitant metų pradžios likutį ir skolintas lėšas)</vt:lpstr>
      <vt:lpstr>„PowerPoint“ pateiktis</vt:lpstr>
      <vt:lpstr>Biudžeto pajamų plano įvykdymas, struktūra, pokytis          (sumos-tūkst.eur)</vt:lpstr>
      <vt:lpstr>                            2022 METŲ PAJAMŲ STRUKTŪRA</vt:lpstr>
      <vt:lpstr>                 GYVENTOJŲ PAJAMŲ MOKESTIS</vt:lpstr>
      <vt:lpstr>                   NEKILNOJAMOJO TURTO MOKESTIS</vt:lpstr>
      <vt:lpstr>                              ŽEMĖS MOKESTIS</vt:lpstr>
      <vt:lpstr>                                             DOTACIJOS </vt:lpstr>
      <vt:lpstr>Išlaidos</vt:lpstr>
      <vt:lpstr>„PowerPoint“ pateiktis</vt:lpstr>
      <vt:lpstr>     PANAUDOTI ASIGNAVIMAI  PROGRAMOMS 2021-2022 M.</vt:lpstr>
      <vt:lpstr>„PowerPoint“ pateiktis</vt:lpstr>
      <vt:lpstr>„PowerPoint“ pateiktis</vt:lpstr>
      <vt:lpstr>„PowerPoint“ pateiktis</vt:lpstr>
      <vt:lpstr>„PowerPoint“ pateiktis</vt:lpstr>
      <vt:lpstr>KONSOLIDUOTŲJŲ FINANSINIŲ  ATASKAITŲ   RINKINYS 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EZCO Creative</dc:creator>
  <cp:lastModifiedBy>Asta Zakarevičienė</cp:lastModifiedBy>
  <cp:revision>195</cp:revision>
  <cp:lastPrinted>2022-07-26T05:46:27Z</cp:lastPrinted>
  <dcterms:created xsi:type="dcterms:W3CDTF">2021-12-08T13:44:32Z</dcterms:created>
  <dcterms:modified xsi:type="dcterms:W3CDTF">2023-07-27T05:40:51Z</dcterms:modified>
</cp:coreProperties>
</file>